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1719" r:id="rId5"/>
    <p:sldId id="1720" r:id="rId6"/>
    <p:sldId id="1722" r:id="rId7"/>
    <p:sldId id="1721" r:id="rId8"/>
    <p:sldId id="1748" r:id="rId9"/>
    <p:sldId id="1749" r:id="rId10"/>
    <p:sldId id="1750" r:id="rId11"/>
    <p:sldId id="1747" r:id="rId12"/>
    <p:sldId id="1752" r:id="rId13"/>
    <p:sldId id="1753" r:id="rId14"/>
    <p:sldId id="1755" r:id="rId15"/>
    <p:sldId id="1754" r:id="rId16"/>
    <p:sldId id="1756" r:id="rId17"/>
    <p:sldId id="1725" r:id="rId18"/>
    <p:sldId id="1726" r:id="rId19"/>
    <p:sldId id="1727" r:id="rId20"/>
    <p:sldId id="1757" r:id="rId21"/>
    <p:sldId id="1758" r:id="rId22"/>
    <p:sldId id="1759" r:id="rId23"/>
    <p:sldId id="1760" r:id="rId24"/>
    <p:sldId id="1761" r:id="rId25"/>
    <p:sldId id="1762" r:id="rId26"/>
    <p:sldId id="1763" r:id="rId27"/>
    <p:sldId id="1764" r:id="rId28"/>
    <p:sldId id="1765" r:id="rId29"/>
    <p:sldId id="1734" r:id="rId30"/>
    <p:sldId id="1735" r:id="rId31"/>
    <p:sldId id="1770" r:id="rId32"/>
    <p:sldId id="1767" r:id="rId33"/>
    <p:sldId id="1768" r:id="rId34"/>
    <p:sldId id="1769" r:id="rId35"/>
    <p:sldId id="1771" r:id="rId36"/>
    <p:sldId id="1766" r:id="rId37"/>
    <p:sldId id="1772" r:id="rId38"/>
    <p:sldId id="1745" r:id="rId39"/>
    <p:sldId id="174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983EC3A-EEC1-3045-A95B-A4A06F23444E}">
          <p14:sldIdLst>
            <p14:sldId id="1719"/>
          </p14:sldIdLst>
        </p14:section>
        <p14:section name="01" id="{C4B82C74-D0CC-424F-BE68-F8B877A55AFD}">
          <p14:sldIdLst>
            <p14:sldId id="1720"/>
            <p14:sldId id="1722"/>
            <p14:sldId id="1721"/>
            <p14:sldId id="1748"/>
            <p14:sldId id="1749"/>
            <p14:sldId id="1750"/>
            <p14:sldId id="1747"/>
            <p14:sldId id="1752"/>
            <p14:sldId id="1753"/>
            <p14:sldId id="1755"/>
            <p14:sldId id="1754"/>
            <p14:sldId id="1756"/>
            <p14:sldId id="1725"/>
          </p14:sldIdLst>
        </p14:section>
        <p14:section name="02" id="{60A50965-2C33-9741-A2E0-F67995362672}">
          <p14:sldIdLst>
            <p14:sldId id="1726"/>
            <p14:sldId id="1727"/>
            <p14:sldId id="1757"/>
            <p14:sldId id="1758"/>
            <p14:sldId id="1759"/>
            <p14:sldId id="1760"/>
            <p14:sldId id="1761"/>
            <p14:sldId id="1762"/>
            <p14:sldId id="1763"/>
            <p14:sldId id="1764"/>
            <p14:sldId id="1765"/>
            <p14:sldId id="1734"/>
          </p14:sldIdLst>
        </p14:section>
        <p14:section name="03" id="{DB421895-CB08-1942-8EEA-0B451E091160}">
          <p14:sldIdLst>
            <p14:sldId id="1735"/>
            <p14:sldId id="1770"/>
            <p14:sldId id="1767"/>
            <p14:sldId id="1768"/>
            <p14:sldId id="1769"/>
            <p14:sldId id="1771"/>
            <p14:sldId id="1766"/>
            <p14:sldId id="1772"/>
            <p14:sldId id="1745"/>
          </p14:sldIdLst>
        </p14:section>
        <p14:section name="outro" id="{6198F652-4601-3843-84BB-C726B55262B1}">
          <p14:sldIdLst>
            <p14:sldId id="17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115C"/>
    <a:srgbClr val="0745A1"/>
    <a:srgbClr val="134B5E"/>
    <a:srgbClr val="343B93"/>
    <a:srgbClr val="7AF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252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3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73746B-3B96-D54B-AE0C-3E81B0E5F8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9AF06-4327-DF43-BE60-54EDB34259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67128-0ED3-F84C-AB75-26956BD6F773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7DEE5-6FBE-9D4C-A474-E62CED5413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0C005-6BFD-BE44-9D50-CBFB52F5C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DA3A-C8CF-DF4F-9DE4-897427894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02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5F564-29A8-0243-B41B-CCCF740F82F1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640C9-DFC2-0345-ADF3-C1176AC99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57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&lt;blank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46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66052CA-4558-7444-AA9D-350A0672B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81EA7-3C82-BA49-9649-D5198392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132"/>
            <a:ext cx="3932237" cy="1642757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962" y="292237"/>
            <a:ext cx="5602292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4ACEC-DC2F-804F-A5F7-EE1D6479D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28198"/>
            <a:ext cx="3932237" cy="334079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69163-AB09-6F4A-BB42-E2754891F4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833" y="6438940"/>
            <a:ext cx="704519" cy="152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CEFB0-A6E1-1846-A152-51152C5DF2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55833" y="266414"/>
            <a:ext cx="824027" cy="204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027C8D-E85E-9F4E-82F6-B1BEF1E099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9BD395-EBBD-1347-9DCB-13B3DE6C59C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DAA9D0-26DD-8B4B-ADC5-00171DAD2A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33F414-8725-A04A-B156-C018AA5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94267"/>
            <a:ext cx="3932237" cy="1676623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11C14-B3EF-274E-AB10-D59904158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8618" y="987425"/>
            <a:ext cx="5246769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5E12B-C009-1F43-886D-EAE809449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94334"/>
            <a:ext cx="3932237" cy="33746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211A2-0D36-3644-8C0F-1E5C8C36CB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6949" y="6448117"/>
            <a:ext cx="704519" cy="152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32B5C-712B-1447-B110-513FBC9063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66949" y="257237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B83FDE-2990-FC4F-BB8C-DD846791CB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B1867-E565-0D49-A20E-0DFF1EFAC7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7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92237"/>
            <a:ext cx="8217374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3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751513"/>
            <a:ext cx="8217374" cy="369660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rgbClr val="3F115C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9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8476-0142-634A-8363-0CCE5481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11EBA-F90C-1646-8483-779BB4EE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6F7528-FC54-8442-91C4-A6405EC5A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65610D-277F-9E40-BE38-7210840C56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488D09-4DF2-E145-82D1-824321021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158FC3-418A-2F4F-8BE7-A6F3C8A61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46414-7D8B-A741-84E1-55568E2972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32502AC-0360-8143-85B8-F762C2DF3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EFC2BA-045F-7F46-BCB2-12DF129180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1FBAB-8057-5D42-950C-94B17CE7A71F}"/>
              </a:ext>
            </a:extLst>
          </p:cNvPr>
          <p:cNvSpPr txBox="1"/>
          <p:nvPr userDrawn="1"/>
        </p:nvSpPr>
        <p:spPr>
          <a:xfrm>
            <a:off x="1509091" y="1861205"/>
            <a:ext cx="9173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089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N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36DE52-8F24-6D46-AE07-1EA6FBFFE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DECB6-063D-C44E-ABFB-022E1B4A8B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F0E04B-1BCE-CA42-BD0E-2E3F629AC5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3A309A-B166-4C4C-BC8B-23BC9EF604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0102-6526-3F4A-8D37-830D4D5ED9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03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1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0E6466-8749-4340-B9AF-9339DFDA2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50159-A3F3-264B-9943-2E9CB7016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97EDE-C09A-064D-BA27-434C97C005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3ED03-6347-D744-8F21-73DC9FB600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876147" y="3503223"/>
            <a:ext cx="2684670" cy="2684670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9946A4-D3EE-0E44-9C2A-CD1496DEED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023922-E193-F64A-A506-9C6287B1C1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258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2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5AA2D-96B8-C445-A565-73139418F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2F639-C247-5943-BD2F-A07C901D53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9C107-1658-484B-94EB-1B768C06CB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58479-DFE1-094E-85EC-5F62A22F39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3503223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5CFE9-CD7E-C34A-877A-1839FB610B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833175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142C7-3393-7943-AD3D-806D181FB9E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4D0BDA-921B-454F-98CE-6FA5631395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163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3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23A09-4A64-7145-A06E-41578E9735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BC1EE-EFD5-914D-B102-F7C5338915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DCF51-89E1-8C4F-8057-F396E5B83E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2608998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AC0E0-78D6-A145-9E32-F711ED31A2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35627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65E74-B9A8-AC41-9DD1-AB873495C4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727162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FE6FB-261A-2D44-9FC1-E6F68A13B1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99D3B-569B-664A-9E18-37970146DB8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6804DA-C810-D842-8615-91C39E67D4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6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3F5D8-7716-5046-9E00-E18AF73AB1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19A5D-AC23-6B41-8EEC-87505F3BED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44949-FA3A-1342-9CDD-47E0839A2C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6DBB2-E168-9B49-9005-3D1BFA2EC9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690175" y="2790497"/>
            <a:ext cx="1033892" cy="51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7321E-42D1-6F42-9CDA-04CF825C0C1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9502498" y="4950344"/>
            <a:ext cx="2548552" cy="2287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AE0E9-9680-7C41-8DBE-5D1579E916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78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1296785"/>
            <a:ext cx="8217374" cy="515133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3F115C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344348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6F1947-1C2C-6D49-AF6A-481C7F879DD8}"/>
              </a:ext>
            </a:extLst>
          </p:cNvPr>
          <p:cNvSpPr txBox="1"/>
          <p:nvPr userDrawn="1"/>
        </p:nvSpPr>
        <p:spPr>
          <a:xfrm>
            <a:off x="398527" y="1296785"/>
            <a:ext cx="257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1257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162D98-E3F6-9C47-871D-ADF77E59A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1EA17-D214-E64B-AE0A-630713CB42B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6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D493-E1CA-794A-88C5-9E3B3BF3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9B668-FC45-E24A-BB35-9AC008CB0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FEF8C8-A92D-5647-A16F-747CA7C5B3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9836D-8069-884C-8B4E-5FF633B3AA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339DEA-3BDB-BA4A-9E8E-6C35393ACF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77F85-9FC0-3B41-9120-AE18971A11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38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9C3CC7-5C2B-C24C-BB05-D7D72E2D66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0AA1D7-3508-2846-99E9-C41F8D0E93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EECF03-707A-7E4A-957A-BFBEA50F98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91BF79-CD37-2048-B4CE-2FE8F2C7ED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B73A2-5F2E-774C-82CF-F65A56C274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702A-1210-BC49-AA8E-B687BEF5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1BD40-9F4E-404D-83D0-C4A1A228E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D1548-8185-DC4E-806D-779BE3F1A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B47177-D2BA-D344-9E01-B31C88919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74936-F6B0-0F47-AF34-3B9B8BC859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AFE761-ACB3-6D4A-90AD-70CE27CB51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E234FD-7ACE-CA40-A0C7-5262E30686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50A33-0045-1C49-A32A-C95488D4722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0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AA37-00E7-C341-BAF1-A61E6D0E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EC7-9BEB-F34D-9349-7CFCF922A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E7866-4C14-394B-B1EB-A823A7869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5F598-D1D4-784A-8E41-7685D1E99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536C0-169A-D748-8B18-B233E54FE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FF708E-4843-DA4C-AA6E-091F9BB6DD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B62E9A-B63C-F543-9BB7-3F86365326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4C5BDF-D729-1943-B0D6-A28AB4475E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910E-5647-E046-A472-D6A868FA05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F5717-4567-0747-B417-8BB03E5777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4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A0778-99CB-6140-B025-EDCA7126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B25F2-03B9-FE4D-87CF-0E26F53AE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0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9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8" r:id="rId3"/>
    <p:sldLayoutId id="2147483650" r:id="rId4"/>
    <p:sldLayoutId id="2147483671" r:id="rId5"/>
    <p:sldLayoutId id="2147483654" r:id="rId6"/>
    <p:sldLayoutId id="2147483655" r:id="rId7"/>
    <p:sldLayoutId id="2147483652" r:id="rId8"/>
    <p:sldLayoutId id="2147483653" r:id="rId9"/>
    <p:sldLayoutId id="2147483656" r:id="rId10"/>
    <p:sldLayoutId id="2147483657" r:id="rId11"/>
    <p:sldLayoutId id="2147483666" r:id="rId12"/>
    <p:sldLayoutId id="2147483667" r:id="rId13"/>
    <p:sldLayoutId id="2147483651" r:id="rId14"/>
    <p:sldLayoutId id="2147483677" r:id="rId15"/>
    <p:sldLayoutId id="2147483673" r:id="rId16"/>
    <p:sldLayoutId id="2147483674" r:id="rId17"/>
    <p:sldLayoutId id="2147483675" r:id="rId18"/>
    <p:sldLayoutId id="214748367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2A851-1C96-3B44-8D5F-8FDCB1DA5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Microsoft Teams – Create interactive meeting apps for Microsoft Teams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E59117-8B2A-A442-98F3-0DAFABE54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4BA5-2731-054C-BA47-1FD9C167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meeting details in your meeting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DC7F2-B96A-A54F-9EC0-3B06130DD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Teams meeting apps can utilize support for </a:t>
            </a:r>
            <a:br>
              <a:rPr lang="en-US" dirty="0"/>
            </a:br>
            <a:r>
              <a:rPr lang="en-US" dirty="0"/>
              <a:t>SSO with tabs</a:t>
            </a:r>
          </a:p>
          <a:p>
            <a:r>
              <a:rPr lang="en-US" dirty="0"/>
              <a:t>Azure AD apps must be</a:t>
            </a:r>
          </a:p>
          <a:p>
            <a:pPr lvl="1"/>
            <a:r>
              <a:rPr lang="en-US" dirty="0"/>
              <a:t>Multitenant apps</a:t>
            </a:r>
          </a:p>
          <a:p>
            <a:pPr lvl="1"/>
            <a:r>
              <a:rPr lang="en-US" dirty="0"/>
              <a:t>Expose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access_as_user</a:t>
            </a:r>
            <a:r>
              <a:rPr lang="en-US" dirty="0"/>
              <a:t> scope</a:t>
            </a:r>
          </a:p>
          <a:p>
            <a:pPr lvl="1"/>
            <a:r>
              <a:rPr lang="en-US" dirty="0"/>
              <a:t>Preauthorize Microsoft Teams clients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6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192C-7A6E-6640-BEFD-209E3BD1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 the Microsoft Teams app with the Azure AD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D690-1834-5440-8E8A-EB7DD068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>
                <a:solidFill>
                  <a:srgbClr val="3F115C"/>
                </a:solidFill>
              </a:rPr>
              <a:t>{</a:t>
            </a:r>
          </a:p>
          <a:p>
            <a:r>
              <a:rPr lang="en-US" dirty="0">
                <a:solidFill>
                  <a:srgbClr val="3F115C"/>
                </a:solidFill>
              </a:rPr>
              <a:t>  ...</a:t>
            </a:r>
          </a:p>
          <a:p>
            <a:r>
              <a:rPr lang="en-US" dirty="0">
                <a:solidFill>
                  <a:srgbClr val="3F115C"/>
                </a:solidFill>
              </a:rPr>
              <a:t>  "</a:t>
            </a:r>
            <a:r>
              <a:rPr lang="en-US" dirty="0" err="1">
                <a:solidFill>
                  <a:srgbClr val="3F115C"/>
                </a:solidFill>
              </a:rPr>
              <a:t>webApplicationInfo</a:t>
            </a:r>
            <a:r>
              <a:rPr lang="en-US" dirty="0">
                <a:solidFill>
                  <a:srgbClr val="3F115C"/>
                </a:solidFill>
              </a:rPr>
              <a:t>": {</a:t>
            </a:r>
          </a:p>
          <a:p>
            <a:r>
              <a:rPr lang="en-US" dirty="0">
                <a:solidFill>
                  <a:srgbClr val="3F115C"/>
                </a:solidFill>
              </a:rPr>
              <a:t>    "id": "023adcaa-4fef-4a4d-a94a-0cde3a0c5b31",</a:t>
            </a:r>
          </a:p>
          <a:p>
            <a:r>
              <a:rPr lang="en-US" dirty="0">
                <a:solidFill>
                  <a:srgbClr val="3F115C"/>
                </a:solidFill>
              </a:rPr>
              <a:t>    "resource": "</a:t>
            </a:r>
            <a:r>
              <a:rPr lang="en-US" dirty="0" err="1">
                <a:solidFill>
                  <a:srgbClr val="3F115C"/>
                </a:solidFill>
              </a:rPr>
              <a:t>api</a:t>
            </a:r>
            <a:r>
              <a:rPr lang="en-US" dirty="0">
                <a:solidFill>
                  <a:srgbClr val="3F115C"/>
                </a:solidFill>
              </a:rPr>
              <a:t>://</a:t>
            </a:r>
            <a:r>
              <a:rPr lang="en-US" dirty="0" err="1">
                <a:solidFill>
                  <a:srgbClr val="3F115C"/>
                </a:solidFill>
              </a:rPr>
              <a:t>app.contoso.com</a:t>
            </a:r>
            <a:r>
              <a:rPr lang="en-US" dirty="0">
                <a:solidFill>
                  <a:srgbClr val="3F115C"/>
                </a:solidFill>
              </a:rPr>
              <a:t>/023adcaa-4fef-4a4d-a94a-0cde3a0c5b31"</a:t>
            </a:r>
          </a:p>
          <a:p>
            <a:r>
              <a:rPr lang="en-US" dirty="0">
                <a:solidFill>
                  <a:srgbClr val="3F115C"/>
                </a:solidFill>
              </a:rPr>
              <a:t>  }</a:t>
            </a:r>
          </a:p>
          <a:p>
            <a:r>
              <a:rPr lang="en-US" dirty="0">
                <a:solidFill>
                  <a:srgbClr val="3F115C"/>
                </a:solidFill>
              </a:rPr>
              <a:t>}</a:t>
            </a:r>
          </a:p>
          <a:p>
            <a:endParaRPr lang="en-US" dirty="0">
              <a:solidFill>
                <a:srgbClr val="3F11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067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5954-6EDC-3240-BD04-696C67DC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the code in the tab or bot to obtain access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F1CFE-A6A4-F545-9CCB-8B3C3F302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Use the access token to identify the user</a:t>
            </a:r>
          </a:p>
          <a:p>
            <a:pPr>
              <a:lnSpc>
                <a:spcPct val="200000"/>
              </a:lnSpc>
            </a:pPr>
            <a:r>
              <a:rPr lang="en-US" dirty="0"/>
              <a:t>Use the access token in your own API</a:t>
            </a:r>
          </a:p>
          <a:p>
            <a:pPr>
              <a:lnSpc>
                <a:spcPct val="200000"/>
              </a:lnSpc>
            </a:pPr>
            <a:r>
              <a:rPr lang="en-US" dirty="0"/>
              <a:t>Use the access token to access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19595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49FC1-4952-1740-8756-0F3616DB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meeting details from Microsoft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B1D9-C4A4-CE4B-805C-CD8950071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205243"/>
          </a:xfrm>
        </p:spPr>
        <p:txBody>
          <a:bodyPr/>
          <a:lstStyle/>
          <a:p>
            <a:r>
              <a:rPr lang="en-US" sz="2000" dirty="0">
                <a:solidFill>
                  <a:srgbClr val="3F115C"/>
                </a:solidFill>
              </a:rPr>
              <a:t>HTTP GET </a:t>
            </a:r>
            <a:br>
              <a:rPr lang="en-US" sz="2000" dirty="0">
                <a:solidFill>
                  <a:srgbClr val="3F115C"/>
                </a:solidFill>
              </a:rPr>
            </a:br>
            <a:r>
              <a:rPr lang="en-US" sz="2000" dirty="0">
                <a:solidFill>
                  <a:srgbClr val="3F115C"/>
                </a:solidFill>
              </a:rPr>
              <a:t>  https://</a:t>
            </a:r>
            <a:r>
              <a:rPr lang="en-US" sz="2000" dirty="0" err="1">
                <a:solidFill>
                  <a:srgbClr val="3F115C"/>
                </a:solidFill>
              </a:rPr>
              <a:t>graph.microsoft.com</a:t>
            </a:r>
            <a:r>
              <a:rPr lang="en-US" sz="2000" dirty="0">
                <a:solidFill>
                  <a:srgbClr val="3F115C"/>
                </a:solidFill>
              </a:rPr>
              <a:t>/v1.0/chats/{</a:t>
            </a:r>
            <a:r>
              <a:rPr lang="en-US" sz="2000" dirty="0" err="1">
                <a:solidFill>
                  <a:srgbClr val="3F115C"/>
                </a:solidFill>
              </a:rPr>
              <a:t>chatID</a:t>
            </a:r>
            <a:r>
              <a:rPr lang="en-US" sz="2000" dirty="0">
                <a:solidFill>
                  <a:srgbClr val="3F115C"/>
                </a:solidFill>
              </a:rPr>
              <a:t>}</a:t>
            </a:r>
          </a:p>
          <a:p>
            <a:endParaRPr lang="en-US" sz="2000" dirty="0">
              <a:solidFill>
                <a:srgbClr val="3F115C"/>
              </a:solidFill>
            </a:endParaRPr>
          </a:p>
          <a:p>
            <a:r>
              <a:rPr lang="en-US" sz="2000" dirty="0">
                <a:solidFill>
                  <a:srgbClr val="3F115C"/>
                </a:solidFill>
                <a:latin typeface="+mn-lt"/>
              </a:rPr>
              <a:t>Requires permission </a:t>
            </a:r>
            <a:r>
              <a:rPr lang="en-US" sz="2000" b="1" dirty="0" err="1">
                <a:solidFill>
                  <a:srgbClr val="3F115C"/>
                </a:solidFill>
                <a:latin typeface="+mn-lt"/>
              </a:rPr>
              <a:t>Chat.Read</a:t>
            </a:r>
            <a:endParaRPr lang="en-US" sz="2000" b="1" dirty="0">
              <a:solidFill>
                <a:srgbClr val="3F115C"/>
              </a:solidFill>
              <a:latin typeface="+mn-lt"/>
            </a:endParaRPr>
          </a:p>
          <a:p>
            <a:endParaRPr lang="en-US" sz="2000" dirty="0">
              <a:solidFill>
                <a:srgbClr val="3F115C"/>
              </a:solidFill>
            </a:endParaRPr>
          </a:p>
          <a:p>
            <a:endParaRPr lang="en-US" sz="2000" dirty="0">
              <a:solidFill>
                <a:srgbClr val="3F115C"/>
              </a:solidFill>
            </a:endParaRPr>
          </a:p>
          <a:p>
            <a:r>
              <a:rPr lang="en-US" sz="2000" dirty="0">
                <a:solidFill>
                  <a:srgbClr val="3F115C"/>
                </a:solidFill>
              </a:rPr>
              <a:t>HTTP GET </a:t>
            </a:r>
            <a:br>
              <a:rPr lang="en-US" sz="2000" dirty="0">
                <a:solidFill>
                  <a:srgbClr val="3F115C"/>
                </a:solidFill>
              </a:rPr>
            </a:br>
            <a:r>
              <a:rPr lang="en-US" sz="2000" dirty="0">
                <a:solidFill>
                  <a:srgbClr val="3F115C"/>
                </a:solidFill>
              </a:rPr>
              <a:t>  https://</a:t>
            </a:r>
            <a:r>
              <a:rPr lang="en-US" sz="2000" dirty="0" err="1">
                <a:solidFill>
                  <a:srgbClr val="3F115C"/>
                </a:solidFill>
              </a:rPr>
              <a:t>graph.microsoft.com</a:t>
            </a:r>
            <a:r>
              <a:rPr lang="en-US" sz="2000" dirty="0">
                <a:solidFill>
                  <a:srgbClr val="3F115C"/>
                </a:solidFill>
              </a:rPr>
              <a:t>/v1.0/me/</a:t>
            </a:r>
            <a:r>
              <a:rPr lang="en-US" sz="2000" dirty="0" err="1">
                <a:solidFill>
                  <a:srgbClr val="3F115C"/>
                </a:solidFill>
              </a:rPr>
              <a:t>onlineMeetings</a:t>
            </a:r>
            <a:r>
              <a:rPr lang="en-US" sz="2000" dirty="0">
                <a:solidFill>
                  <a:srgbClr val="3F115C"/>
                </a:solidFill>
              </a:rPr>
              <a:t>?</a:t>
            </a:r>
            <a:br>
              <a:rPr lang="en-US" sz="2000" dirty="0">
                <a:solidFill>
                  <a:srgbClr val="3F115C"/>
                </a:solidFill>
              </a:rPr>
            </a:br>
            <a:r>
              <a:rPr lang="en-US" sz="2000" dirty="0">
                <a:solidFill>
                  <a:srgbClr val="3F115C"/>
                </a:solidFill>
              </a:rPr>
              <a:t>  $filter=</a:t>
            </a:r>
            <a:r>
              <a:rPr lang="en-US" sz="2000" dirty="0" err="1">
                <a:solidFill>
                  <a:srgbClr val="3F115C"/>
                </a:solidFill>
              </a:rPr>
              <a:t>JoinWebUrl</a:t>
            </a:r>
            <a:r>
              <a:rPr lang="en-US" sz="2000" dirty="0">
                <a:solidFill>
                  <a:srgbClr val="3F115C"/>
                </a:solidFill>
              </a:rPr>
              <a:t> eq '{</a:t>
            </a:r>
            <a:r>
              <a:rPr lang="en-US" sz="2000" dirty="0" err="1">
                <a:solidFill>
                  <a:srgbClr val="3F115C"/>
                </a:solidFill>
              </a:rPr>
              <a:t>chat.onlineMeetingInfo.joinWebUrl</a:t>
            </a:r>
            <a:r>
              <a:rPr lang="en-US" sz="2000" dirty="0">
                <a:solidFill>
                  <a:srgbClr val="3F115C"/>
                </a:solidFill>
              </a:rPr>
              <a:t>}’</a:t>
            </a:r>
          </a:p>
          <a:p>
            <a:endParaRPr lang="en-US" sz="2000" dirty="0">
              <a:solidFill>
                <a:srgbClr val="3F115C"/>
              </a:solidFill>
            </a:endParaRPr>
          </a:p>
          <a:p>
            <a:r>
              <a:rPr lang="en-US" sz="2000" dirty="0">
                <a:solidFill>
                  <a:srgbClr val="3F115C"/>
                </a:solidFill>
                <a:latin typeface="+mn-lt"/>
              </a:rPr>
              <a:t>Requires permission </a:t>
            </a:r>
            <a:r>
              <a:rPr lang="en-US" b="1" dirty="0" err="1">
                <a:solidFill>
                  <a:srgbClr val="3F115C"/>
                </a:solidFill>
                <a:latin typeface="+mn-lt"/>
              </a:rPr>
              <a:t>OnlineMeetings.Read</a:t>
            </a:r>
            <a:endParaRPr lang="en-US" sz="2000" dirty="0">
              <a:solidFill>
                <a:srgbClr val="3F115C"/>
              </a:solidFill>
              <a:latin typeface="+mn-lt"/>
            </a:endParaRPr>
          </a:p>
          <a:p>
            <a:endParaRPr lang="en-US" dirty="0">
              <a:solidFill>
                <a:srgbClr val="3F11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0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ADF232-4675-974B-A300-ED0DEC52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3DACE0-F87E-A84E-A652-8E331C948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In-meeting experience &amp; participant roles</a:t>
            </a:r>
          </a:p>
        </p:txBody>
      </p:sp>
    </p:spTree>
    <p:extLst>
      <p:ext uri="{BB962C8B-B14F-4D97-AF65-F5344CB8AC3E}">
        <p14:creationId xmlns:p14="http://schemas.microsoft.com/office/powerpoint/2010/main" val="32155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10D2EC-20B3-524C-8733-F039179A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Determine current meeting lifecycle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Determine current meeting context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Determine current meeting attendee role</a:t>
            </a:r>
          </a:p>
        </p:txBody>
      </p:sp>
    </p:spTree>
    <p:extLst>
      <p:ext uri="{BB962C8B-B14F-4D97-AF65-F5344CB8AC3E}">
        <p14:creationId xmlns:p14="http://schemas.microsoft.com/office/powerpoint/2010/main" val="151934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current meeting lifecycle</a:t>
            </a:r>
          </a:p>
        </p:txBody>
      </p:sp>
    </p:spTree>
    <p:extLst>
      <p:ext uri="{BB962C8B-B14F-4D97-AF65-F5344CB8AC3E}">
        <p14:creationId xmlns:p14="http://schemas.microsoft.com/office/powerpoint/2010/main" val="51949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A6DB-0B83-844E-900B-8B77495D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DB09-1AA3-114F-96A5-8C3A7C4F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conditionally show different content in custom meeting apps based on the current lifecycle of the meeting. </a:t>
            </a:r>
          </a:p>
          <a:p>
            <a:endParaRPr lang="en-US" dirty="0"/>
          </a:p>
          <a:p>
            <a:r>
              <a:rPr lang="en-US" dirty="0"/>
              <a:t>Lifecycle options:</a:t>
            </a:r>
          </a:p>
          <a:p>
            <a:pPr lvl="1"/>
            <a:r>
              <a:rPr lang="en-US" dirty="0"/>
              <a:t>Pre-meeting</a:t>
            </a:r>
          </a:p>
          <a:p>
            <a:pPr lvl="1"/>
            <a:r>
              <a:rPr lang="en-US" dirty="0"/>
              <a:t>In-meeting</a:t>
            </a:r>
          </a:p>
          <a:p>
            <a:pPr lvl="1"/>
            <a:r>
              <a:rPr lang="en-US" dirty="0"/>
              <a:t>Post-meeting</a:t>
            </a:r>
          </a:p>
        </p:txBody>
      </p:sp>
    </p:spTree>
    <p:extLst>
      <p:ext uri="{BB962C8B-B14F-4D97-AF65-F5344CB8AC3E}">
        <p14:creationId xmlns:p14="http://schemas.microsoft.com/office/powerpoint/2010/main" val="4243477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3F115C"/>
                </a:solidFill>
              </a:rPr>
              <a:t>const </a:t>
            </a:r>
            <a:r>
              <a:rPr lang="en-US" dirty="0" err="1">
                <a:solidFill>
                  <a:srgbClr val="3F115C"/>
                </a:solidFill>
              </a:rPr>
              <a:t>startTime</a:t>
            </a:r>
            <a:r>
              <a:rPr lang="en-US" dirty="0">
                <a:solidFill>
                  <a:srgbClr val="3F115C"/>
                </a:solidFill>
              </a:rPr>
              <a:t> = new Date(</a:t>
            </a:r>
            <a:r>
              <a:rPr lang="en-US" dirty="0" err="1">
                <a:solidFill>
                  <a:srgbClr val="3F115C"/>
                </a:solidFill>
              </a:rPr>
              <a:t>onlineMeeting.startDateTime</a:t>
            </a:r>
            <a:r>
              <a:rPr lang="en-US" dirty="0">
                <a:solidFill>
                  <a:srgbClr val="3F115C"/>
                </a:solidFill>
              </a:rPr>
              <a:t> as string);</a:t>
            </a:r>
          </a:p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>
                <a:solidFill>
                  <a:srgbClr val="3F115C"/>
                </a:solidFill>
              </a:rPr>
              <a:t>const 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 = (</a:t>
            </a:r>
            <a:r>
              <a:rPr lang="en-US" dirty="0" err="1">
                <a:solidFill>
                  <a:srgbClr val="3F115C"/>
                </a:solidFill>
              </a:rPr>
              <a:t>startTime.getTime</a:t>
            </a:r>
            <a:r>
              <a:rPr lang="en-US" dirty="0">
                <a:solidFill>
                  <a:srgbClr val="3F115C"/>
                </a:solidFill>
              </a:rPr>
              <a:t>() &lt; </a:t>
            </a:r>
            <a:r>
              <a:rPr lang="en-US" dirty="0" err="1">
                <a:solidFill>
                  <a:srgbClr val="3F115C"/>
                </a:solidFill>
              </a:rPr>
              <a:t>Date.now</a:t>
            </a:r>
            <a:r>
              <a:rPr lang="en-US" dirty="0">
                <a:solidFill>
                  <a:srgbClr val="3F115C"/>
                </a:solidFill>
              </a:rPr>
              <a:t>()) </a:t>
            </a:r>
            <a:br>
              <a:rPr lang="en-US" dirty="0">
                <a:solidFill>
                  <a:srgbClr val="3F115C"/>
                </a:solidFill>
              </a:rPr>
            </a:br>
            <a:r>
              <a:rPr lang="en-US" dirty="0">
                <a:solidFill>
                  <a:srgbClr val="3F115C"/>
                </a:solidFill>
              </a:rPr>
              <a:t>  ? </a:t>
            </a:r>
            <a:r>
              <a:rPr lang="en-US" dirty="0" err="1">
                <a:solidFill>
                  <a:srgbClr val="3F115C"/>
                </a:solidFill>
              </a:rPr>
              <a:t>getPreMeetingUX</a:t>
            </a:r>
            <a:r>
              <a:rPr lang="en-US" dirty="0">
                <a:solidFill>
                  <a:srgbClr val="3F115C"/>
                </a:solidFill>
              </a:rPr>
              <a:t>()</a:t>
            </a:r>
            <a:br>
              <a:rPr lang="en-US" dirty="0">
                <a:solidFill>
                  <a:srgbClr val="3F115C"/>
                </a:solidFill>
              </a:rPr>
            </a:br>
            <a:r>
              <a:rPr lang="en-US" dirty="0">
                <a:solidFill>
                  <a:srgbClr val="3F115C"/>
                </a:solidFill>
              </a:rPr>
              <a:t>  : </a:t>
            </a:r>
            <a:r>
              <a:rPr lang="en-US" dirty="0" err="1">
                <a:solidFill>
                  <a:srgbClr val="3F115C"/>
                </a:solidFill>
              </a:rPr>
              <a:t>getPostMeetingUX</a:t>
            </a:r>
            <a:r>
              <a:rPr lang="en-US" dirty="0">
                <a:solidFill>
                  <a:srgbClr val="3F115C"/>
                </a:solidFill>
              </a:rPr>
              <a:t>();</a:t>
            </a:r>
          </a:p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>
                <a:solidFill>
                  <a:srgbClr val="3F115C"/>
                </a:solidFill>
              </a:rPr>
              <a:t>return (</a:t>
            </a:r>
          </a:p>
          <a:p>
            <a:r>
              <a:rPr lang="en-US" dirty="0">
                <a:solidFill>
                  <a:srgbClr val="3F115C"/>
                </a:solidFill>
              </a:rPr>
              <a:t>  &lt;Provider theme={theme}&gt;</a:t>
            </a:r>
          </a:p>
          <a:p>
            <a:r>
              <a:rPr lang="en-US" dirty="0">
                <a:solidFill>
                  <a:srgbClr val="3F115C"/>
                </a:solidFill>
              </a:rPr>
              <a:t>    &lt;</a:t>
            </a:r>
            <a:r>
              <a:rPr lang="en-US" dirty="0" err="1">
                <a:solidFill>
                  <a:srgbClr val="3F115C"/>
                </a:solidFill>
              </a:rPr>
              <a:t>RTProvider</a:t>
            </a:r>
            <a:r>
              <a:rPr lang="en-US" dirty="0">
                <a:solidFill>
                  <a:srgbClr val="3F115C"/>
                </a:solidFill>
              </a:rPr>
              <a:t> </a:t>
            </a:r>
            <a:r>
              <a:rPr lang="en-US" dirty="0" err="1">
                <a:solidFill>
                  <a:srgbClr val="3F115C"/>
                </a:solidFill>
              </a:rPr>
              <a:t>themeName</a:t>
            </a:r>
            <a:r>
              <a:rPr lang="en-US" dirty="0">
                <a:solidFill>
                  <a:srgbClr val="3F115C"/>
                </a:solidFill>
              </a:rPr>
              <a:t>={</a:t>
            </a:r>
            <a:r>
              <a:rPr lang="en-US" dirty="0" err="1">
                <a:solidFill>
                  <a:srgbClr val="3F115C"/>
                </a:solidFill>
              </a:rPr>
              <a:t>themeName</a:t>
            </a:r>
            <a:r>
              <a:rPr lang="en-US" dirty="0">
                <a:solidFill>
                  <a:srgbClr val="3F115C"/>
                </a:solidFill>
              </a:rPr>
              <a:t>} lang="</a:t>
            </a:r>
            <a:r>
              <a:rPr lang="en-US" dirty="0" err="1">
                <a:solidFill>
                  <a:srgbClr val="3F115C"/>
                </a:solidFill>
              </a:rPr>
              <a:t>en</a:t>
            </a:r>
            <a:r>
              <a:rPr lang="en-US" dirty="0">
                <a:solidFill>
                  <a:srgbClr val="3F115C"/>
                </a:solidFill>
              </a:rPr>
              <a:t>-US"&gt;</a:t>
            </a:r>
          </a:p>
          <a:p>
            <a:r>
              <a:rPr lang="en-US" dirty="0">
                <a:solidFill>
                  <a:srgbClr val="3F115C"/>
                </a:solidFill>
              </a:rPr>
              <a:t>      {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}</a:t>
            </a:r>
          </a:p>
          <a:p>
            <a:r>
              <a:rPr lang="en-US" dirty="0">
                <a:solidFill>
                  <a:srgbClr val="3F115C"/>
                </a:solidFill>
              </a:rPr>
              <a:t>    &lt;/</a:t>
            </a:r>
            <a:r>
              <a:rPr lang="en-US" dirty="0" err="1">
                <a:solidFill>
                  <a:srgbClr val="3F115C"/>
                </a:solidFill>
              </a:rPr>
              <a:t>RTProvider</a:t>
            </a:r>
            <a:r>
              <a:rPr lang="en-US" dirty="0">
                <a:solidFill>
                  <a:srgbClr val="3F115C"/>
                </a:solidFill>
              </a:rPr>
              <a:t>&gt;</a:t>
            </a:r>
          </a:p>
          <a:p>
            <a:r>
              <a:rPr lang="en-US" dirty="0">
                <a:solidFill>
                  <a:srgbClr val="3F115C"/>
                </a:solidFill>
              </a:rPr>
              <a:t>  &lt;/Provider&gt;</a:t>
            </a:r>
          </a:p>
          <a:p>
            <a:r>
              <a:rPr lang="en-US" dirty="0">
                <a:solidFill>
                  <a:srgbClr val="3F115C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7578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</p:spTree>
    <p:extLst>
      <p:ext uri="{BB962C8B-B14F-4D97-AF65-F5344CB8AC3E}">
        <p14:creationId xmlns:p14="http://schemas.microsoft.com/office/powerpoint/2010/main" val="151163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DF1FE1-E9B7-F344-AC48-564672C21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Microsoft Teams meeting apps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Meeting lifecycle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Create meeting apps for Microsoft Teams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Get meeting details in your meeting app</a:t>
            </a:r>
          </a:p>
        </p:txBody>
      </p:sp>
    </p:spTree>
    <p:extLst>
      <p:ext uri="{BB962C8B-B14F-4D97-AF65-F5344CB8AC3E}">
        <p14:creationId xmlns:p14="http://schemas.microsoft.com/office/powerpoint/2010/main" val="3237049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A6DB-0B83-844E-900B-8B77495D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DB09-1AA3-114F-96A5-8C3A7C4F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conditionally show different content in custom meeting apps based on the current context where the tab is loaded. </a:t>
            </a:r>
          </a:p>
          <a:p>
            <a:endParaRPr lang="en-US" dirty="0"/>
          </a:p>
          <a:p>
            <a:r>
              <a:rPr lang="en-US" dirty="0"/>
              <a:t>Context options: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 err="1"/>
              <a:t>sidePanel</a:t>
            </a:r>
            <a:endParaRPr lang="en-US" dirty="0"/>
          </a:p>
          <a:p>
            <a:pPr lvl="1"/>
            <a:r>
              <a:rPr lang="en-US" dirty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323616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3F115C"/>
                </a:solidFill>
              </a:rPr>
              <a:t>import { </a:t>
            </a:r>
            <a:r>
              <a:rPr lang="en-US" dirty="0" err="1">
                <a:solidFill>
                  <a:srgbClr val="3F115C"/>
                </a:solidFill>
              </a:rPr>
              <a:t>useState</a:t>
            </a:r>
            <a:r>
              <a:rPr lang="en-US" dirty="0">
                <a:solidFill>
                  <a:srgbClr val="3F115C"/>
                </a:solidFill>
              </a:rPr>
              <a:t>, </a:t>
            </a:r>
            <a:r>
              <a:rPr lang="en-US" dirty="0" err="1">
                <a:solidFill>
                  <a:srgbClr val="3F115C"/>
                </a:solidFill>
              </a:rPr>
              <a:t>useEffect</a:t>
            </a:r>
            <a:r>
              <a:rPr lang="en-US" dirty="0">
                <a:solidFill>
                  <a:srgbClr val="3F115C"/>
                </a:solidFill>
              </a:rPr>
              <a:t> } from "react";</a:t>
            </a:r>
          </a:p>
          <a:p>
            <a:r>
              <a:rPr lang="en-US" dirty="0">
                <a:solidFill>
                  <a:srgbClr val="3F115C"/>
                </a:solidFill>
              </a:rPr>
              <a:t>import { </a:t>
            </a:r>
            <a:r>
              <a:rPr lang="en-US" dirty="0" err="1">
                <a:solidFill>
                  <a:srgbClr val="3F115C"/>
                </a:solidFill>
              </a:rPr>
              <a:t>useTeams</a:t>
            </a:r>
            <a:r>
              <a:rPr lang="en-US" dirty="0">
                <a:solidFill>
                  <a:srgbClr val="3F115C"/>
                </a:solidFill>
              </a:rPr>
              <a:t> } from "</a:t>
            </a:r>
            <a:r>
              <a:rPr lang="en-US" dirty="0" err="1">
                <a:solidFill>
                  <a:srgbClr val="3F115C"/>
                </a:solidFill>
              </a:rPr>
              <a:t>msteams</a:t>
            </a:r>
            <a:r>
              <a:rPr lang="en-US" dirty="0">
                <a:solidFill>
                  <a:srgbClr val="3F115C"/>
                </a:solidFill>
              </a:rPr>
              <a:t>-react-base-component";</a:t>
            </a:r>
          </a:p>
          <a:p>
            <a:r>
              <a:rPr lang="en-US" dirty="0">
                <a:solidFill>
                  <a:srgbClr val="3F115C"/>
                </a:solidFill>
              </a:rPr>
              <a:t>import { app, authentication, </a:t>
            </a:r>
            <a:r>
              <a:rPr lang="en-US" dirty="0" err="1">
                <a:solidFill>
                  <a:srgbClr val="3F115C"/>
                </a:solidFill>
              </a:rPr>
              <a:t>FrameContexts</a:t>
            </a:r>
            <a:r>
              <a:rPr lang="en-US" dirty="0">
                <a:solidFill>
                  <a:srgbClr val="3F115C"/>
                </a:solidFill>
              </a:rPr>
              <a:t> } from "@</a:t>
            </a:r>
            <a:r>
              <a:rPr lang="en-US" dirty="0" err="1">
                <a:solidFill>
                  <a:srgbClr val="3F115C"/>
                </a:solidFill>
              </a:rPr>
              <a:t>microsoft</a:t>
            </a:r>
            <a:r>
              <a:rPr lang="en-US" dirty="0">
                <a:solidFill>
                  <a:srgbClr val="3F115C"/>
                </a:solidFill>
              </a:rPr>
              <a:t>/teams-</a:t>
            </a:r>
            <a:r>
              <a:rPr lang="en-US" dirty="0" err="1">
                <a:solidFill>
                  <a:srgbClr val="3F115C"/>
                </a:solidFill>
              </a:rPr>
              <a:t>js</a:t>
            </a:r>
            <a:r>
              <a:rPr lang="en-US" dirty="0">
                <a:solidFill>
                  <a:srgbClr val="3F115C"/>
                </a:solidFill>
              </a:rPr>
              <a:t>";</a:t>
            </a:r>
          </a:p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>
                <a:solidFill>
                  <a:srgbClr val="3F115C"/>
                </a:solidFill>
              </a:rPr>
              <a:t>const [{ </a:t>
            </a:r>
            <a:r>
              <a:rPr lang="en-US" dirty="0" err="1">
                <a:solidFill>
                  <a:srgbClr val="3F115C"/>
                </a:solidFill>
              </a:rPr>
              <a:t>inTeams</a:t>
            </a:r>
            <a:r>
              <a:rPr lang="en-US" dirty="0">
                <a:solidFill>
                  <a:srgbClr val="3F115C"/>
                </a:solidFill>
              </a:rPr>
              <a:t>, context }] = </a:t>
            </a:r>
            <a:r>
              <a:rPr lang="en-US" dirty="0" err="1">
                <a:solidFill>
                  <a:srgbClr val="3F115C"/>
                </a:solidFill>
              </a:rPr>
              <a:t>useTeams</a:t>
            </a:r>
            <a:r>
              <a:rPr lang="en-US" dirty="0">
                <a:solidFill>
                  <a:srgbClr val="3F115C"/>
                </a:solidFill>
              </a:rPr>
              <a:t>();</a:t>
            </a:r>
          </a:p>
          <a:p>
            <a:r>
              <a:rPr lang="en-US" dirty="0">
                <a:solidFill>
                  <a:srgbClr val="3F115C"/>
                </a:solidFill>
              </a:rPr>
              <a:t>const [</a:t>
            </a:r>
            <a:r>
              <a:rPr lang="en-US" dirty="0" err="1">
                <a:solidFill>
                  <a:srgbClr val="3F115C"/>
                </a:solidFill>
              </a:rPr>
              <a:t>meetingId</a:t>
            </a:r>
            <a:r>
              <a:rPr lang="en-US" dirty="0">
                <a:solidFill>
                  <a:srgbClr val="3F115C"/>
                </a:solidFill>
              </a:rPr>
              <a:t>, </a:t>
            </a:r>
            <a:r>
              <a:rPr lang="en-US" dirty="0" err="1">
                <a:solidFill>
                  <a:srgbClr val="3F115C"/>
                </a:solidFill>
              </a:rPr>
              <a:t>setMeetingId</a:t>
            </a:r>
            <a:r>
              <a:rPr lang="en-US" dirty="0">
                <a:solidFill>
                  <a:srgbClr val="3F115C"/>
                </a:solidFill>
              </a:rPr>
              <a:t>] = </a:t>
            </a:r>
            <a:r>
              <a:rPr lang="en-US" dirty="0" err="1">
                <a:solidFill>
                  <a:srgbClr val="3F115C"/>
                </a:solidFill>
              </a:rPr>
              <a:t>useState</a:t>
            </a:r>
            <a:r>
              <a:rPr lang="en-US" dirty="0">
                <a:solidFill>
                  <a:srgbClr val="3F115C"/>
                </a:solidFill>
              </a:rPr>
              <a:t>&lt;string | undefined&gt;();</a:t>
            </a:r>
          </a:p>
          <a:p>
            <a:r>
              <a:rPr lang="en-US" dirty="0">
                <a:solidFill>
                  <a:srgbClr val="3F115C"/>
                </a:solidFill>
              </a:rPr>
              <a:t>const [</a:t>
            </a:r>
            <a:r>
              <a:rPr lang="en-US" dirty="0" err="1">
                <a:solidFill>
                  <a:srgbClr val="3F115C"/>
                </a:solidFill>
              </a:rPr>
              <a:t>frameContext</a:t>
            </a:r>
            <a:r>
              <a:rPr lang="en-US" dirty="0">
                <a:solidFill>
                  <a:srgbClr val="3F115C"/>
                </a:solidFill>
              </a:rPr>
              <a:t>, </a:t>
            </a:r>
            <a:r>
              <a:rPr lang="en-US" dirty="0" err="1">
                <a:solidFill>
                  <a:srgbClr val="3F115C"/>
                </a:solidFill>
              </a:rPr>
              <a:t>setFrameContext</a:t>
            </a:r>
            <a:r>
              <a:rPr lang="en-US" dirty="0">
                <a:solidFill>
                  <a:srgbClr val="3F115C"/>
                </a:solidFill>
              </a:rPr>
              <a:t>] = </a:t>
            </a:r>
            <a:r>
              <a:rPr lang="en-US" dirty="0" err="1">
                <a:solidFill>
                  <a:srgbClr val="3F115C"/>
                </a:solidFill>
              </a:rPr>
              <a:t>useState</a:t>
            </a:r>
            <a:r>
              <a:rPr lang="en-US" dirty="0">
                <a:solidFill>
                  <a:srgbClr val="3F115C"/>
                </a:solidFill>
              </a:rPr>
              <a:t>&lt;</a:t>
            </a:r>
            <a:r>
              <a:rPr lang="en-US" dirty="0" err="1">
                <a:solidFill>
                  <a:srgbClr val="3F115C"/>
                </a:solidFill>
              </a:rPr>
              <a:t>FrameContexts</a:t>
            </a:r>
            <a:r>
              <a:rPr lang="en-US" dirty="0">
                <a:solidFill>
                  <a:srgbClr val="3F115C"/>
                </a:solidFill>
              </a:rPr>
              <a:t> | null&gt;();</a:t>
            </a:r>
          </a:p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 err="1">
                <a:solidFill>
                  <a:srgbClr val="3F115C"/>
                </a:solidFill>
              </a:rPr>
              <a:t>useEffect</a:t>
            </a:r>
            <a:r>
              <a:rPr lang="en-US" dirty="0">
                <a:solidFill>
                  <a:srgbClr val="3F115C"/>
                </a:solidFill>
              </a:rPr>
              <a:t>(() =&gt; {</a:t>
            </a:r>
          </a:p>
          <a:p>
            <a:r>
              <a:rPr lang="en-US" dirty="0">
                <a:solidFill>
                  <a:srgbClr val="3F115C"/>
                </a:solidFill>
              </a:rPr>
              <a:t>  if (context) {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setMeetingId</a:t>
            </a:r>
            <a:r>
              <a:rPr lang="en-US" dirty="0">
                <a:solidFill>
                  <a:srgbClr val="3F115C"/>
                </a:solidFill>
              </a:rPr>
              <a:t>(</a:t>
            </a:r>
            <a:r>
              <a:rPr lang="en-US" dirty="0" err="1">
                <a:solidFill>
                  <a:srgbClr val="3F115C"/>
                </a:solidFill>
              </a:rPr>
              <a:t>context.meeting?.id</a:t>
            </a:r>
            <a:r>
              <a:rPr lang="en-US" dirty="0">
                <a:solidFill>
                  <a:srgbClr val="3F115C"/>
                </a:solidFill>
              </a:rPr>
              <a:t>);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setFrameContext</a:t>
            </a:r>
            <a:r>
              <a:rPr lang="en-US" dirty="0">
                <a:solidFill>
                  <a:srgbClr val="3F115C"/>
                </a:solidFill>
              </a:rPr>
              <a:t>(</a:t>
            </a:r>
            <a:r>
              <a:rPr lang="en-US" dirty="0" err="1">
                <a:solidFill>
                  <a:srgbClr val="3F115C"/>
                </a:solidFill>
              </a:rPr>
              <a:t>app.getFrameContext</a:t>
            </a:r>
            <a:r>
              <a:rPr lang="en-US" dirty="0">
                <a:solidFill>
                  <a:srgbClr val="3F115C"/>
                </a:solidFill>
              </a:rPr>
              <a:t>());</a:t>
            </a:r>
          </a:p>
          <a:p>
            <a:r>
              <a:rPr lang="en-US" dirty="0">
                <a:solidFill>
                  <a:srgbClr val="3F115C"/>
                </a:solidFill>
              </a:rPr>
              <a:t>  }</a:t>
            </a:r>
          </a:p>
          <a:p>
            <a:r>
              <a:rPr lang="en-US" dirty="0">
                <a:solidFill>
                  <a:srgbClr val="3F115C"/>
                </a:solidFill>
              </a:rPr>
              <a:t>}, [context]);</a:t>
            </a:r>
          </a:p>
        </p:txBody>
      </p:sp>
    </p:spTree>
    <p:extLst>
      <p:ext uri="{BB962C8B-B14F-4D97-AF65-F5344CB8AC3E}">
        <p14:creationId xmlns:p14="http://schemas.microsoft.com/office/powerpoint/2010/main" val="399526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3F115C"/>
                </a:solidFill>
              </a:rPr>
              <a:t>switch (</a:t>
            </a:r>
            <a:r>
              <a:rPr lang="en-US" dirty="0" err="1">
                <a:solidFill>
                  <a:srgbClr val="3F115C"/>
                </a:solidFill>
              </a:rPr>
              <a:t>frameContext</a:t>
            </a:r>
            <a:r>
              <a:rPr lang="en-US" dirty="0">
                <a:solidFill>
                  <a:srgbClr val="3F115C"/>
                </a:solidFill>
              </a:rPr>
              <a:t>) {</a:t>
            </a:r>
          </a:p>
          <a:p>
            <a:r>
              <a:rPr lang="en-US" dirty="0">
                <a:solidFill>
                  <a:srgbClr val="3F115C"/>
                </a:solidFill>
              </a:rPr>
              <a:t>  case </a:t>
            </a:r>
            <a:r>
              <a:rPr lang="en-US" dirty="0" err="1">
                <a:solidFill>
                  <a:srgbClr val="3F115C"/>
                </a:solidFill>
              </a:rPr>
              <a:t>FrameContexts.content</a:t>
            </a:r>
            <a:r>
              <a:rPr lang="en-US" dirty="0">
                <a:solidFill>
                  <a:srgbClr val="3F115C"/>
                </a:solidFill>
              </a:rPr>
              <a:t>: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 = </a:t>
            </a:r>
            <a:r>
              <a:rPr lang="en-US" dirty="0" err="1">
                <a:solidFill>
                  <a:srgbClr val="3F115C"/>
                </a:solidFill>
              </a:rPr>
              <a:t>getPreMeetingUX</a:t>
            </a:r>
            <a:r>
              <a:rPr lang="en-US" dirty="0">
                <a:solidFill>
                  <a:srgbClr val="3F115C"/>
                </a:solidFill>
              </a:rPr>
              <a:t>();</a:t>
            </a:r>
          </a:p>
          <a:p>
            <a:r>
              <a:rPr lang="en-US" dirty="0">
                <a:solidFill>
                  <a:srgbClr val="3F115C"/>
                </a:solidFill>
              </a:rPr>
              <a:t>    break;</a:t>
            </a:r>
          </a:p>
          <a:p>
            <a:r>
              <a:rPr lang="en-US" dirty="0">
                <a:solidFill>
                  <a:srgbClr val="3F115C"/>
                </a:solidFill>
              </a:rPr>
              <a:t>  case </a:t>
            </a:r>
            <a:r>
              <a:rPr lang="en-US" dirty="0" err="1">
                <a:solidFill>
                  <a:srgbClr val="3F115C"/>
                </a:solidFill>
              </a:rPr>
              <a:t>FrameContexts.sidePanel</a:t>
            </a:r>
            <a:r>
              <a:rPr lang="en-US" dirty="0">
                <a:solidFill>
                  <a:srgbClr val="3F115C"/>
                </a:solidFill>
              </a:rPr>
              <a:t>: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 = </a:t>
            </a:r>
            <a:r>
              <a:rPr lang="en-US" dirty="0" err="1">
                <a:solidFill>
                  <a:srgbClr val="3F115C"/>
                </a:solidFill>
              </a:rPr>
              <a:t>getSidepanelUX</a:t>
            </a:r>
            <a:r>
              <a:rPr lang="en-US" dirty="0">
                <a:solidFill>
                  <a:srgbClr val="3F115C"/>
                </a:solidFill>
              </a:rPr>
              <a:t>();</a:t>
            </a:r>
          </a:p>
          <a:p>
            <a:r>
              <a:rPr lang="en-US" dirty="0">
                <a:solidFill>
                  <a:srgbClr val="3F115C"/>
                </a:solidFill>
              </a:rPr>
              <a:t>    break;</a:t>
            </a:r>
          </a:p>
          <a:p>
            <a:r>
              <a:rPr lang="en-US" dirty="0">
                <a:solidFill>
                  <a:srgbClr val="3F115C"/>
                </a:solidFill>
              </a:rPr>
              <a:t>  case </a:t>
            </a:r>
            <a:r>
              <a:rPr lang="en-US" dirty="0" err="1">
                <a:solidFill>
                  <a:srgbClr val="3F115C"/>
                </a:solidFill>
              </a:rPr>
              <a:t>FrameContexts.meetingStage</a:t>
            </a:r>
            <a:r>
              <a:rPr lang="en-US" dirty="0">
                <a:solidFill>
                  <a:srgbClr val="3F115C"/>
                </a:solidFill>
              </a:rPr>
              <a:t>: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 = </a:t>
            </a:r>
            <a:r>
              <a:rPr lang="en-US" dirty="0" err="1">
                <a:solidFill>
                  <a:srgbClr val="3F115C"/>
                </a:solidFill>
              </a:rPr>
              <a:t>getMeetingStageUX</a:t>
            </a:r>
            <a:r>
              <a:rPr lang="en-US" dirty="0">
                <a:solidFill>
                  <a:srgbClr val="3F115C"/>
                </a:solidFill>
              </a:rPr>
              <a:t>();</a:t>
            </a:r>
          </a:p>
          <a:p>
            <a:r>
              <a:rPr lang="en-US" dirty="0">
                <a:solidFill>
                  <a:srgbClr val="3F115C"/>
                </a:solidFill>
              </a:rPr>
              <a:t>    break;</a:t>
            </a:r>
          </a:p>
          <a:p>
            <a:r>
              <a:rPr lang="en-US" dirty="0">
                <a:solidFill>
                  <a:srgbClr val="3F115C"/>
                </a:solidFill>
              </a:rPr>
              <a:t>  default:</a:t>
            </a:r>
          </a:p>
          <a:p>
            <a:r>
              <a:rPr lang="en-US" dirty="0">
                <a:solidFill>
                  <a:srgbClr val="3F115C"/>
                </a:solidFill>
              </a:rPr>
              <a:t>    </a:t>
            </a:r>
            <a:r>
              <a:rPr lang="en-US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 = null;</a:t>
            </a:r>
          </a:p>
          <a:p>
            <a:r>
              <a:rPr lang="en-US" dirty="0">
                <a:solidFill>
                  <a:srgbClr val="3F115C"/>
                </a:solidFill>
              </a:rPr>
              <a:t>}</a:t>
            </a:r>
          </a:p>
          <a:p>
            <a:endParaRPr lang="en-US" dirty="0">
              <a:solidFill>
                <a:srgbClr val="3F115C"/>
              </a:solidFill>
            </a:endParaRPr>
          </a:p>
          <a:p>
            <a:r>
              <a:rPr lang="en-US" dirty="0">
                <a:solidFill>
                  <a:srgbClr val="3F115C"/>
                </a:solidFill>
              </a:rPr>
              <a:t>return (</a:t>
            </a:r>
          </a:p>
          <a:p>
            <a:r>
              <a:rPr lang="en-US" dirty="0">
                <a:solidFill>
                  <a:srgbClr val="3F115C"/>
                </a:solidFill>
              </a:rPr>
              <a:t>  &lt;Provider theme={theme}&gt;&lt;</a:t>
            </a:r>
            <a:r>
              <a:rPr lang="en-US" dirty="0" err="1">
                <a:solidFill>
                  <a:srgbClr val="3F115C"/>
                </a:solidFill>
              </a:rPr>
              <a:t>RTProvider</a:t>
            </a:r>
            <a:r>
              <a:rPr lang="en-US" dirty="0">
                <a:solidFill>
                  <a:srgbClr val="3F115C"/>
                </a:solidFill>
              </a:rPr>
              <a:t> </a:t>
            </a:r>
            <a:r>
              <a:rPr lang="en-US" dirty="0" err="1">
                <a:solidFill>
                  <a:srgbClr val="3F115C"/>
                </a:solidFill>
              </a:rPr>
              <a:t>themeName</a:t>
            </a:r>
            <a:r>
              <a:rPr lang="en-US" dirty="0">
                <a:solidFill>
                  <a:srgbClr val="3F115C"/>
                </a:solidFill>
              </a:rPr>
              <a:t>={</a:t>
            </a:r>
            <a:r>
              <a:rPr lang="en-US" dirty="0" err="1">
                <a:solidFill>
                  <a:srgbClr val="3F115C"/>
                </a:solidFill>
              </a:rPr>
              <a:t>themeName</a:t>
            </a:r>
            <a:r>
              <a:rPr lang="en-US" dirty="0">
                <a:solidFill>
                  <a:srgbClr val="3F115C"/>
                </a:solidFill>
              </a:rPr>
              <a:t>} lang="</a:t>
            </a:r>
            <a:r>
              <a:rPr lang="en-US" dirty="0" err="1">
                <a:solidFill>
                  <a:srgbClr val="3F115C"/>
                </a:solidFill>
              </a:rPr>
              <a:t>en</a:t>
            </a:r>
            <a:r>
              <a:rPr lang="en-US" dirty="0">
                <a:solidFill>
                  <a:srgbClr val="3F115C"/>
                </a:solidFill>
              </a:rPr>
              <a:t>-US"&gt;{</a:t>
            </a:r>
            <a:r>
              <a:rPr lang="en-US" b="1" dirty="0" err="1">
                <a:solidFill>
                  <a:srgbClr val="3F115C"/>
                </a:solidFill>
              </a:rPr>
              <a:t>mainContentElement</a:t>
            </a:r>
            <a:r>
              <a:rPr lang="en-US" dirty="0">
                <a:solidFill>
                  <a:srgbClr val="3F115C"/>
                </a:solidFill>
              </a:rPr>
              <a:t>}&lt;/</a:t>
            </a:r>
            <a:r>
              <a:rPr lang="en-US" dirty="0" err="1">
                <a:solidFill>
                  <a:srgbClr val="3F115C"/>
                </a:solidFill>
              </a:rPr>
              <a:t>RTProvider</a:t>
            </a:r>
            <a:r>
              <a:rPr lang="en-US" dirty="0">
                <a:solidFill>
                  <a:srgbClr val="3F115C"/>
                </a:solidFill>
              </a:rPr>
              <a:t>&gt;&lt;/Provider&gt;</a:t>
            </a:r>
          </a:p>
          <a:p>
            <a:r>
              <a:rPr lang="en-US" dirty="0">
                <a:solidFill>
                  <a:srgbClr val="3F115C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34272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current meeting attendee role</a:t>
            </a:r>
          </a:p>
        </p:txBody>
      </p:sp>
    </p:spTree>
    <p:extLst>
      <p:ext uri="{BB962C8B-B14F-4D97-AF65-F5344CB8AC3E}">
        <p14:creationId xmlns:p14="http://schemas.microsoft.com/office/powerpoint/2010/main" val="283665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A6DB-0B83-844E-900B-8B77495D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attendee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DB09-1AA3-114F-96A5-8C3A7C4F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can conditionally show different content in custom meeting apps based on the role of the current user. </a:t>
            </a:r>
          </a:p>
          <a:p>
            <a:endParaRPr lang="en-US" dirty="0"/>
          </a:p>
          <a:p>
            <a:r>
              <a:rPr lang="en-US" dirty="0"/>
              <a:t>Role options:</a:t>
            </a:r>
          </a:p>
          <a:p>
            <a:pPr lvl="1"/>
            <a:r>
              <a:rPr lang="en-US" dirty="0"/>
              <a:t>organizer</a:t>
            </a:r>
          </a:p>
          <a:p>
            <a:pPr lvl="1"/>
            <a:r>
              <a:rPr lang="en-US" dirty="0"/>
              <a:t>presenter</a:t>
            </a:r>
          </a:p>
          <a:p>
            <a:pPr lvl="1"/>
            <a:r>
              <a:rPr lang="en-US" dirty="0"/>
              <a:t>attendee</a:t>
            </a:r>
          </a:p>
        </p:txBody>
      </p:sp>
    </p:spTree>
    <p:extLst>
      <p:ext uri="{BB962C8B-B14F-4D97-AF65-F5344CB8AC3E}">
        <p14:creationId xmlns:p14="http://schemas.microsoft.com/office/powerpoint/2010/main" val="272729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FDFC-A143-DC44-B1F0-88527F1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current meeting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BB1C-22F4-D94A-8B17-7A84FFF0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3F115C"/>
                </a:solidFill>
              </a:rPr>
              <a:t>const [</a:t>
            </a:r>
            <a:r>
              <a:rPr lang="en-US" sz="1400" dirty="0" err="1">
                <a:solidFill>
                  <a:srgbClr val="3F115C"/>
                </a:solidFill>
              </a:rPr>
              <a:t>onlineMeeting</a:t>
            </a:r>
            <a:r>
              <a:rPr lang="en-US" sz="1400" dirty="0">
                <a:solidFill>
                  <a:srgbClr val="3F115C"/>
                </a:solidFill>
              </a:rPr>
              <a:t>, </a:t>
            </a:r>
            <a:r>
              <a:rPr lang="en-US" sz="1400" dirty="0" err="1">
                <a:solidFill>
                  <a:srgbClr val="3F115C"/>
                </a:solidFill>
              </a:rPr>
              <a:t>setOnlineMeeting</a:t>
            </a:r>
            <a:r>
              <a:rPr lang="en-US" sz="1400" dirty="0">
                <a:solidFill>
                  <a:srgbClr val="3F115C"/>
                </a:solidFill>
              </a:rPr>
              <a:t>] = </a:t>
            </a:r>
            <a:r>
              <a:rPr lang="en-US" sz="1400" dirty="0" err="1">
                <a:solidFill>
                  <a:srgbClr val="3F115C"/>
                </a:solidFill>
              </a:rPr>
              <a:t>useState</a:t>
            </a:r>
            <a:r>
              <a:rPr lang="en-US" sz="1400" dirty="0">
                <a:solidFill>
                  <a:srgbClr val="3F115C"/>
                </a:solidFill>
              </a:rPr>
              <a:t>&lt;</a:t>
            </a:r>
            <a:r>
              <a:rPr lang="en-US" sz="1400" dirty="0" err="1">
                <a:solidFill>
                  <a:srgbClr val="3F115C"/>
                </a:solidFill>
              </a:rPr>
              <a:t>OnlineMeeting</a:t>
            </a:r>
            <a:r>
              <a:rPr lang="en-US" sz="1400" dirty="0">
                <a:solidFill>
                  <a:srgbClr val="3F115C"/>
                </a:solidFill>
              </a:rPr>
              <a:t>&gt;({});</a:t>
            </a:r>
          </a:p>
          <a:p>
            <a:r>
              <a:rPr lang="en-US" sz="1400" dirty="0">
                <a:solidFill>
                  <a:srgbClr val="3F115C"/>
                </a:solidFill>
              </a:rPr>
              <a:t>const [</a:t>
            </a:r>
            <a:r>
              <a:rPr lang="en-US" sz="1400" dirty="0" err="1">
                <a:solidFill>
                  <a:srgbClr val="3F115C"/>
                </a:solidFill>
              </a:rPr>
              <a:t>userId</a:t>
            </a:r>
            <a:r>
              <a:rPr lang="en-US" sz="1400" dirty="0">
                <a:solidFill>
                  <a:srgbClr val="3F115C"/>
                </a:solidFill>
              </a:rPr>
              <a:t>, </a:t>
            </a:r>
            <a:r>
              <a:rPr lang="en-US" sz="1400" dirty="0" err="1">
                <a:solidFill>
                  <a:srgbClr val="3F115C"/>
                </a:solidFill>
              </a:rPr>
              <a:t>userId</a:t>
            </a:r>
            <a:r>
              <a:rPr lang="en-US" sz="1400" dirty="0">
                <a:solidFill>
                  <a:srgbClr val="3F115C"/>
                </a:solidFill>
              </a:rPr>
              <a:t>] = </a:t>
            </a:r>
            <a:r>
              <a:rPr lang="en-US" sz="1400" dirty="0" err="1">
                <a:solidFill>
                  <a:srgbClr val="3F115C"/>
                </a:solidFill>
              </a:rPr>
              <a:t>useState</a:t>
            </a:r>
            <a:r>
              <a:rPr lang="en-US" sz="1400" dirty="0">
                <a:solidFill>
                  <a:srgbClr val="3F115C"/>
                </a:solidFill>
              </a:rPr>
              <a:t>&lt;string&gt;("");</a:t>
            </a:r>
          </a:p>
          <a:p>
            <a:r>
              <a:rPr lang="en-US" sz="1400" dirty="0">
                <a:solidFill>
                  <a:srgbClr val="3F115C"/>
                </a:solidFill>
              </a:rPr>
              <a:t>const [</a:t>
            </a:r>
            <a:r>
              <a:rPr lang="en-US" sz="1400" dirty="0" err="1">
                <a:solidFill>
                  <a:srgbClr val="3F115C"/>
                </a:solidFill>
              </a:rPr>
              <a:t>isOrganizer</a:t>
            </a:r>
            <a:r>
              <a:rPr lang="en-US" sz="1400" dirty="0">
                <a:solidFill>
                  <a:srgbClr val="3F115C"/>
                </a:solidFill>
              </a:rPr>
              <a:t>, </a:t>
            </a:r>
            <a:r>
              <a:rPr lang="en-US" sz="1400" dirty="0" err="1">
                <a:solidFill>
                  <a:srgbClr val="3F115C"/>
                </a:solidFill>
              </a:rPr>
              <a:t>setIsOrganizer</a:t>
            </a:r>
            <a:r>
              <a:rPr lang="en-US" sz="1400" dirty="0">
                <a:solidFill>
                  <a:srgbClr val="3F115C"/>
                </a:solidFill>
              </a:rPr>
              <a:t>] = </a:t>
            </a:r>
            <a:r>
              <a:rPr lang="en-US" sz="1400" dirty="0" err="1">
                <a:solidFill>
                  <a:srgbClr val="3F115C"/>
                </a:solidFill>
              </a:rPr>
              <a:t>useState</a:t>
            </a:r>
            <a:r>
              <a:rPr lang="en-US" sz="1400" dirty="0">
                <a:solidFill>
                  <a:srgbClr val="3F115C"/>
                </a:solidFill>
              </a:rPr>
              <a:t>&lt;</a:t>
            </a:r>
            <a:r>
              <a:rPr lang="en-US" sz="1400" dirty="0" err="1">
                <a:solidFill>
                  <a:srgbClr val="3F115C"/>
                </a:solidFill>
              </a:rPr>
              <a:t>boolean</a:t>
            </a:r>
            <a:r>
              <a:rPr lang="en-US" sz="1400" dirty="0">
                <a:solidFill>
                  <a:srgbClr val="3F115C"/>
                </a:solidFill>
              </a:rPr>
              <a:t>&gt;(false);</a:t>
            </a:r>
            <a:br>
              <a:rPr lang="en-US" sz="1400" dirty="0">
                <a:solidFill>
                  <a:srgbClr val="3F115C"/>
                </a:solidFill>
              </a:rPr>
            </a:br>
            <a:endParaRPr lang="en-US" sz="1400" dirty="0">
              <a:solidFill>
                <a:srgbClr val="3F115C"/>
              </a:solidFill>
            </a:endParaRPr>
          </a:p>
          <a:p>
            <a:r>
              <a:rPr lang="en-US" sz="1400" dirty="0" err="1">
                <a:solidFill>
                  <a:srgbClr val="3F115C"/>
                </a:solidFill>
              </a:rPr>
              <a:t>useEffect</a:t>
            </a:r>
            <a:r>
              <a:rPr lang="en-US" sz="1400" dirty="0">
                <a:solidFill>
                  <a:srgbClr val="3F115C"/>
                </a:solidFill>
              </a:rPr>
              <a:t>(() =&gt; {</a:t>
            </a:r>
          </a:p>
          <a:p>
            <a:r>
              <a:rPr lang="en-US" sz="1400" dirty="0">
                <a:solidFill>
                  <a:srgbClr val="3F115C"/>
                </a:solidFill>
              </a:rPr>
              <a:t>  if (</a:t>
            </a:r>
            <a:r>
              <a:rPr lang="en-US" sz="1400" dirty="0" err="1">
                <a:solidFill>
                  <a:srgbClr val="3F115C"/>
                </a:solidFill>
              </a:rPr>
              <a:t>onlineMeeting</a:t>
            </a:r>
            <a:r>
              <a:rPr lang="en-US" sz="1400" dirty="0">
                <a:solidFill>
                  <a:srgbClr val="3F115C"/>
                </a:solidFill>
              </a:rPr>
              <a:t> </a:t>
            </a:r>
            <a:br>
              <a:rPr lang="en-US" sz="1400" dirty="0">
                <a:solidFill>
                  <a:srgbClr val="3F115C"/>
                </a:solidFill>
              </a:rPr>
            </a:br>
            <a:r>
              <a:rPr lang="en-US" sz="1400" dirty="0">
                <a:solidFill>
                  <a:srgbClr val="3F115C"/>
                </a:solidFill>
              </a:rPr>
              <a:t>      &amp;&amp; </a:t>
            </a:r>
            <a:r>
              <a:rPr lang="en-US" sz="1400" dirty="0" err="1">
                <a:solidFill>
                  <a:srgbClr val="3F115C"/>
                </a:solidFill>
              </a:rPr>
              <a:t>userId</a:t>
            </a:r>
            <a:r>
              <a:rPr lang="en-US" sz="1400" dirty="0">
                <a:solidFill>
                  <a:srgbClr val="3F115C"/>
                </a:solidFill>
              </a:rPr>
              <a:t> </a:t>
            </a:r>
            <a:br>
              <a:rPr lang="en-US" sz="1400" dirty="0">
                <a:solidFill>
                  <a:srgbClr val="3F115C"/>
                </a:solidFill>
              </a:rPr>
            </a:br>
            <a:r>
              <a:rPr lang="en-US" sz="1400" dirty="0">
                <a:solidFill>
                  <a:srgbClr val="3F115C"/>
                </a:solidFill>
              </a:rPr>
              <a:t>      &amp;&amp; </a:t>
            </a:r>
            <a:r>
              <a:rPr lang="en-US" sz="1400" dirty="0" err="1">
                <a:solidFill>
                  <a:srgbClr val="3F115C"/>
                </a:solidFill>
              </a:rPr>
              <a:t>onlineMeeting</a:t>
            </a:r>
            <a:r>
              <a:rPr lang="en-US" sz="1400" dirty="0">
                <a:solidFill>
                  <a:srgbClr val="3F115C"/>
                </a:solidFill>
              </a:rPr>
              <a:t>?.</a:t>
            </a:r>
            <a:r>
              <a:rPr lang="en-US" sz="1400" dirty="0" err="1">
                <a:solidFill>
                  <a:srgbClr val="3F115C"/>
                </a:solidFill>
              </a:rPr>
              <a:t>participants?.organizer?.identity?.user?.id</a:t>
            </a:r>
            <a:r>
              <a:rPr lang="en-US" sz="1400" dirty="0">
                <a:solidFill>
                  <a:srgbClr val="3F115C"/>
                </a:solidFill>
              </a:rPr>
              <a:t> === </a:t>
            </a:r>
            <a:r>
              <a:rPr lang="en-US" sz="1400" dirty="0" err="1">
                <a:solidFill>
                  <a:srgbClr val="3F115C"/>
                </a:solidFill>
              </a:rPr>
              <a:t>userId</a:t>
            </a:r>
            <a:r>
              <a:rPr lang="en-US" sz="1400" dirty="0">
                <a:solidFill>
                  <a:srgbClr val="3F115C"/>
                </a:solidFill>
              </a:rPr>
              <a:t>) {</a:t>
            </a:r>
          </a:p>
          <a:p>
            <a:r>
              <a:rPr lang="en-US" sz="1400" dirty="0">
                <a:solidFill>
                  <a:srgbClr val="3F115C"/>
                </a:solidFill>
              </a:rPr>
              <a:t>    </a:t>
            </a:r>
            <a:r>
              <a:rPr lang="en-US" sz="1400" dirty="0" err="1">
                <a:solidFill>
                  <a:srgbClr val="3F115C"/>
                </a:solidFill>
              </a:rPr>
              <a:t>setIsOrganizer</a:t>
            </a:r>
            <a:r>
              <a:rPr lang="en-US" sz="1400" dirty="0">
                <a:solidFill>
                  <a:srgbClr val="3F115C"/>
                </a:solidFill>
              </a:rPr>
              <a:t>(true);</a:t>
            </a:r>
          </a:p>
          <a:p>
            <a:r>
              <a:rPr lang="en-US" sz="1400" dirty="0">
                <a:solidFill>
                  <a:srgbClr val="3F115C"/>
                </a:solidFill>
              </a:rPr>
              <a:t>  } else {</a:t>
            </a:r>
          </a:p>
          <a:p>
            <a:r>
              <a:rPr lang="en-US" sz="1400" dirty="0">
                <a:solidFill>
                  <a:srgbClr val="3F115C"/>
                </a:solidFill>
              </a:rPr>
              <a:t>    </a:t>
            </a:r>
            <a:r>
              <a:rPr lang="en-US" sz="1400" dirty="0" err="1">
                <a:solidFill>
                  <a:srgbClr val="3F115C"/>
                </a:solidFill>
              </a:rPr>
              <a:t>setIsOrganizer</a:t>
            </a:r>
            <a:r>
              <a:rPr lang="en-US" sz="1400" dirty="0">
                <a:solidFill>
                  <a:srgbClr val="3F115C"/>
                </a:solidFill>
              </a:rPr>
              <a:t>(false);</a:t>
            </a:r>
          </a:p>
          <a:p>
            <a:r>
              <a:rPr lang="en-US" sz="1400" dirty="0">
                <a:solidFill>
                  <a:srgbClr val="3F115C"/>
                </a:solidFill>
              </a:rPr>
              <a:t>  }</a:t>
            </a:r>
          </a:p>
          <a:p>
            <a:r>
              <a:rPr lang="en-US" sz="1400" dirty="0">
                <a:solidFill>
                  <a:srgbClr val="3F115C"/>
                </a:solidFill>
              </a:rPr>
              <a:t>}, [</a:t>
            </a:r>
            <a:r>
              <a:rPr lang="en-US" sz="1400" dirty="0" err="1">
                <a:solidFill>
                  <a:srgbClr val="3F115C"/>
                </a:solidFill>
              </a:rPr>
              <a:t>userId</a:t>
            </a:r>
            <a:r>
              <a:rPr lang="en-US" sz="1400" dirty="0">
                <a:solidFill>
                  <a:srgbClr val="3F115C"/>
                </a:solidFill>
              </a:rPr>
              <a:t>, </a:t>
            </a:r>
            <a:r>
              <a:rPr lang="en-US" sz="1400" dirty="0" err="1">
                <a:solidFill>
                  <a:srgbClr val="3F115C"/>
                </a:solidFill>
              </a:rPr>
              <a:t>onlineMeeting</a:t>
            </a:r>
            <a:r>
              <a:rPr lang="en-US" sz="1400" dirty="0">
                <a:solidFill>
                  <a:srgbClr val="3F115C"/>
                </a:solidFill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173272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2921E-CE41-6A41-B7D4-2C278A60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4843C2-07AE-814B-8E18-5CE9532EA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In-meeting experience &amp; participant roles</a:t>
            </a:r>
          </a:p>
        </p:txBody>
      </p:sp>
    </p:spTree>
    <p:extLst>
      <p:ext uri="{BB962C8B-B14F-4D97-AF65-F5344CB8AC3E}">
        <p14:creationId xmlns:p14="http://schemas.microsoft.com/office/powerpoint/2010/main" val="1950200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6ACBB3-3101-B242-B424-846F073EB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320" y="1327265"/>
            <a:ext cx="8217374" cy="5151332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Implement a meeting stage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dirty="0"/>
              <a:t>Meeting events</a:t>
            </a:r>
          </a:p>
        </p:txBody>
      </p:sp>
    </p:spTree>
    <p:extLst>
      <p:ext uri="{BB962C8B-B14F-4D97-AF65-F5344CB8AC3E}">
        <p14:creationId xmlns:p14="http://schemas.microsoft.com/office/powerpoint/2010/main" val="2970019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meeting stage</a:t>
            </a:r>
          </a:p>
        </p:txBody>
      </p:sp>
    </p:spTree>
    <p:extLst>
      <p:ext uri="{BB962C8B-B14F-4D97-AF65-F5344CB8AC3E}">
        <p14:creationId xmlns:p14="http://schemas.microsoft.com/office/powerpoint/2010/main" val="2936925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C9889-C4B6-D644-B0D0-ECC369E5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28622" y="865413"/>
            <a:ext cx="7430600" cy="49475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Implement a meeting stage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75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D7B5EF-E536-9147-A3D5-AC7AD389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Meeting lifecycle</a:t>
            </a:r>
          </a:p>
        </p:txBody>
      </p:sp>
    </p:spTree>
    <p:extLst>
      <p:ext uri="{BB962C8B-B14F-4D97-AF65-F5344CB8AC3E}">
        <p14:creationId xmlns:p14="http://schemas.microsoft.com/office/powerpoint/2010/main" val="70735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C9889-C4B6-D644-B0D0-ECC369E5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28622" y="1046082"/>
            <a:ext cx="7430600" cy="458621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Implement a post-meeting experience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0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FE5C-FECA-734D-805B-CB9801B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Implement meeting stage &amp; post-meeting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11B8-EA10-184B-9731-B7EDC0238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050" dirty="0">
                <a:solidFill>
                  <a:srgbClr val="3F115C"/>
                </a:solidFill>
              </a:rPr>
              <a:t>switch (</a:t>
            </a:r>
            <a:r>
              <a:rPr lang="en-US" sz="1050" dirty="0" err="1">
                <a:solidFill>
                  <a:srgbClr val="3F115C"/>
                </a:solidFill>
              </a:rPr>
              <a:t>frameContext</a:t>
            </a:r>
            <a:r>
              <a:rPr lang="en-US" sz="1050" dirty="0">
                <a:solidFill>
                  <a:srgbClr val="3F115C"/>
                </a:solidFill>
              </a:rPr>
              <a:t>) {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case </a:t>
            </a:r>
            <a:r>
              <a:rPr lang="en-US" sz="1050" dirty="0" err="1">
                <a:solidFill>
                  <a:srgbClr val="3F115C"/>
                </a:solidFill>
              </a:rPr>
              <a:t>FrameContexts.content</a:t>
            </a:r>
            <a:r>
              <a:rPr lang="en-US" sz="1050" dirty="0">
                <a:solidFill>
                  <a:srgbClr val="3F115C"/>
                </a:solidFill>
              </a:rPr>
              <a:t>: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  </a:t>
            </a:r>
            <a:r>
              <a:rPr lang="en-US" sz="1050" b="1" dirty="0">
                <a:solidFill>
                  <a:srgbClr val="3F115C"/>
                </a:solidFill>
              </a:rPr>
              <a:t>if (</a:t>
            </a:r>
            <a:r>
              <a:rPr lang="en-US" sz="1050" b="1" dirty="0" err="1">
                <a:solidFill>
                  <a:srgbClr val="3F115C"/>
                </a:solidFill>
              </a:rPr>
              <a:t>startDateTime</a:t>
            </a:r>
            <a:r>
              <a:rPr lang="en-US" sz="1050" b="1" dirty="0">
                <a:solidFill>
                  <a:srgbClr val="3F115C"/>
                </a:solidFill>
              </a:rPr>
              <a:t>) </a:t>
            </a:r>
            <a:r>
              <a:rPr lang="en-US" sz="1050" dirty="0">
                <a:solidFill>
                  <a:srgbClr val="3F115C"/>
                </a:solidFill>
              </a:rPr>
              <a:t>{ </a:t>
            </a:r>
            <a:r>
              <a:rPr lang="en-US" sz="1050" dirty="0" err="1">
                <a:solidFill>
                  <a:srgbClr val="3F115C"/>
                </a:solidFill>
              </a:rPr>
              <a:t>mainContentElement</a:t>
            </a:r>
            <a:r>
              <a:rPr lang="en-US" sz="1050" dirty="0">
                <a:solidFill>
                  <a:srgbClr val="3F115C"/>
                </a:solidFill>
              </a:rPr>
              <a:t> = (</a:t>
            </a:r>
            <a:r>
              <a:rPr lang="en-US" sz="1050" b="1" dirty="0" err="1">
                <a:solidFill>
                  <a:srgbClr val="3F115C"/>
                </a:solidFill>
              </a:rPr>
              <a:t>startDateTime.getTime</a:t>
            </a:r>
            <a:r>
              <a:rPr lang="en-US" sz="1050" b="1" dirty="0">
                <a:solidFill>
                  <a:srgbClr val="3F115C"/>
                </a:solidFill>
              </a:rPr>
              <a:t>() &lt; </a:t>
            </a:r>
            <a:r>
              <a:rPr lang="en-US" sz="1050" b="1" dirty="0" err="1">
                <a:solidFill>
                  <a:srgbClr val="3F115C"/>
                </a:solidFill>
              </a:rPr>
              <a:t>Date.now</a:t>
            </a:r>
            <a:r>
              <a:rPr lang="en-US" sz="1050" b="1" dirty="0">
                <a:solidFill>
                  <a:srgbClr val="3F115C"/>
                </a:solidFill>
              </a:rPr>
              <a:t>()</a:t>
            </a:r>
            <a:r>
              <a:rPr lang="en-US" sz="1050" dirty="0">
                <a:solidFill>
                  <a:srgbClr val="3F115C"/>
                </a:solidFill>
              </a:rPr>
              <a:t>) ? </a:t>
            </a:r>
            <a:r>
              <a:rPr lang="en-US" sz="1050" dirty="0" err="1">
                <a:solidFill>
                  <a:srgbClr val="3F115C"/>
                </a:solidFill>
              </a:rPr>
              <a:t>getPreMeetingUX</a:t>
            </a:r>
            <a:r>
              <a:rPr lang="en-US" sz="1050" dirty="0">
                <a:solidFill>
                  <a:srgbClr val="3F115C"/>
                </a:solidFill>
              </a:rPr>
              <a:t>() : </a:t>
            </a:r>
            <a:r>
              <a:rPr lang="en-US" sz="1050" b="1" dirty="0" err="1">
                <a:solidFill>
                  <a:srgbClr val="3F115C"/>
                </a:solidFill>
              </a:rPr>
              <a:t>getMeetingStageUX</a:t>
            </a:r>
            <a:r>
              <a:rPr lang="en-US" sz="1050" b="1" dirty="0">
                <a:solidFill>
                  <a:srgbClr val="3F115C"/>
                </a:solidFill>
              </a:rPr>
              <a:t>()</a:t>
            </a:r>
            <a:r>
              <a:rPr lang="en-US" sz="1050" dirty="0">
                <a:solidFill>
                  <a:srgbClr val="3F115C"/>
                </a:solidFill>
              </a:rPr>
              <a:t>; }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  break;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case </a:t>
            </a:r>
            <a:r>
              <a:rPr lang="en-US" sz="1050" dirty="0" err="1">
                <a:solidFill>
                  <a:srgbClr val="3F115C"/>
                </a:solidFill>
              </a:rPr>
              <a:t>FrameContexts.sidePanel</a:t>
            </a:r>
            <a:r>
              <a:rPr lang="en-US" sz="1050" dirty="0">
                <a:solidFill>
                  <a:srgbClr val="3F115C"/>
                </a:solidFill>
              </a:rPr>
              <a:t>: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  </a:t>
            </a:r>
            <a:r>
              <a:rPr lang="en-US" sz="1050" dirty="0" err="1">
                <a:solidFill>
                  <a:srgbClr val="3F115C"/>
                </a:solidFill>
              </a:rPr>
              <a:t>mainContentElement</a:t>
            </a:r>
            <a:r>
              <a:rPr lang="en-US" sz="1050" dirty="0">
                <a:solidFill>
                  <a:srgbClr val="3F115C"/>
                </a:solidFill>
              </a:rPr>
              <a:t> = </a:t>
            </a:r>
            <a:r>
              <a:rPr lang="en-US" sz="1050" dirty="0" err="1">
                <a:solidFill>
                  <a:srgbClr val="3F115C"/>
                </a:solidFill>
              </a:rPr>
              <a:t>getSidepanelUX</a:t>
            </a:r>
            <a:r>
              <a:rPr lang="en-US" sz="1050" dirty="0">
                <a:solidFill>
                  <a:srgbClr val="3F115C"/>
                </a:solidFill>
              </a:rPr>
              <a:t>();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  break;</a:t>
            </a:r>
          </a:p>
          <a:p>
            <a:r>
              <a:rPr lang="en-US" sz="1050" b="1" dirty="0">
                <a:solidFill>
                  <a:srgbClr val="3F115C"/>
                </a:solidFill>
              </a:rPr>
              <a:t>  case </a:t>
            </a:r>
            <a:r>
              <a:rPr lang="en-US" sz="1050" b="1" dirty="0" err="1">
                <a:solidFill>
                  <a:srgbClr val="3F115C"/>
                </a:solidFill>
              </a:rPr>
              <a:t>FrameContexts.meetingStage</a:t>
            </a:r>
            <a:r>
              <a:rPr lang="en-US" sz="1050" b="1" dirty="0">
                <a:solidFill>
                  <a:srgbClr val="3F115C"/>
                </a:solidFill>
              </a:rPr>
              <a:t>:</a:t>
            </a:r>
          </a:p>
          <a:p>
            <a:r>
              <a:rPr lang="en-US" sz="1050" b="1" dirty="0">
                <a:solidFill>
                  <a:srgbClr val="3F115C"/>
                </a:solidFill>
              </a:rPr>
              <a:t>    </a:t>
            </a:r>
            <a:r>
              <a:rPr lang="en-US" sz="1050" b="1" dirty="0" err="1">
                <a:solidFill>
                  <a:srgbClr val="3F115C"/>
                </a:solidFill>
              </a:rPr>
              <a:t>mainContentElement</a:t>
            </a:r>
            <a:r>
              <a:rPr lang="en-US" sz="1050" b="1" dirty="0">
                <a:solidFill>
                  <a:srgbClr val="3F115C"/>
                </a:solidFill>
              </a:rPr>
              <a:t> = </a:t>
            </a:r>
            <a:r>
              <a:rPr lang="en-US" sz="1050" b="1" dirty="0" err="1">
                <a:solidFill>
                  <a:srgbClr val="3F115C"/>
                </a:solidFill>
              </a:rPr>
              <a:t>getMeetingStageUX</a:t>
            </a:r>
            <a:r>
              <a:rPr lang="en-US" sz="1050" b="1" dirty="0">
                <a:solidFill>
                  <a:srgbClr val="3F115C"/>
                </a:solidFill>
              </a:rPr>
              <a:t>();</a:t>
            </a:r>
          </a:p>
          <a:p>
            <a:r>
              <a:rPr lang="en-US" sz="1050" b="1" dirty="0">
                <a:solidFill>
                  <a:srgbClr val="3F115C"/>
                </a:solidFill>
              </a:rPr>
              <a:t>    break;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default: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  </a:t>
            </a:r>
            <a:r>
              <a:rPr lang="en-US" sz="1050" dirty="0" err="1">
                <a:solidFill>
                  <a:srgbClr val="3F115C"/>
                </a:solidFill>
              </a:rPr>
              <a:t>mainContentElement</a:t>
            </a:r>
            <a:r>
              <a:rPr lang="en-US" sz="1050" dirty="0">
                <a:solidFill>
                  <a:srgbClr val="3F115C"/>
                </a:solidFill>
              </a:rPr>
              <a:t> = null;</a:t>
            </a:r>
          </a:p>
          <a:p>
            <a:r>
              <a:rPr lang="en-US" sz="1050" dirty="0">
                <a:solidFill>
                  <a:srgbClr val="3F115C"/>
                </a:solidFill>
              </a:rPr>
              <a:t>}</a:t>
            </a:r>
          </a:p>
          <a:p>
            <a:r>
              <a:rPr lang="en-US" sz="1050" dirty="0">
                <a:solidFill>
                  <a:srgbClr val="3F115C"/>
                </a:solidFill>
              </a:rPr>
              <a:t>return (</a:t>
            </a:r>
          </a:p>
          <a:p>
            <a:r>
              <a:rPr lang="en-US" sz="1050" dirty="0">
                <a:solidFill>
                  <a:srgbClr val="3F115C"/>
                </a:solidFill>
              </a:rPr>
              <a:t>  &lt;Provider theme={theme}&gt;&lt;</a:t>
            </a:r>
            <a:r>
              <a:rPr lang="en-US" sz="1050" dirty="0" err="1">
                <a:solidFill>
                  <a:srgbClr val="3F115C"/>
                </a:solidFill>
              </a:rPr>
              <a:t>RTProvider</a:t>
            </a:r>
            <a:r>
              <a:rPr lang="en-US" sz="1050" dirty="0">
                <a:solidFill>
                  <a:srgbClr val="3F115C"/>
                </a:solidFill>
              </a:rPr>
              <a:t> </a:t>
            </a:r>
            <a:r>
              <a:rPr lang="en-US" sz="1050" dirty="0" err="1">
                <a:solidFill>
                  <a:srgbClr val="3F115C"/>
                </a:solidFill>
              </a:rPr>
              <a:t>themeName</a:t>
            </a:r>
            <a:r>
              <a:rPr lang="en-US" sz="1050" dirty="0">
                <a:solidFill>
                  <a:srgbClr val="3F115C"/>
                </a:solidFill>
              </a:rPr>
              <a:t>={</a:t>
            </a:r>
            <a:r>
              <a:rPr lang="en-US" sz="1050" dirty="0" err="1">
                <a:solidFill>
                  <a:srgbClr val="3F115C"/>
                </a:solidFill>
              </a:rPr>
              <a:t>themeName</a:t>
            </a:r>
            <a:r>
              <a:rPr lang="en-US" sz="1050" dirty="0">
                <a:solidFill>
                  <a:srgbClr val="3F115C"/>
                </a:solidFill>
              </a:rPr>
              <a:t>} lang="</a:t>
            </a:r>
            <a:r>
              <a:rPr lang="en-US" sz="1050" dirty="0" err="1">
                <a:solidFill>
                  <a:srgbClr val="3F115C"/>
                </a:solidFill>
              </a:rPr>
              <a:t>en</a:t>
            </a:r>
            <a:r>
              <a:rPr lang="en-US" sz="1050" dirty="0">
                <a:solidFill>
                  <a:srgbClr val="3F115C"/>
                </a:solidFill>
              </a:rPr>
              <a:t>-US"&gt;{</a:t>
            </a:r>
            <a:r>
              <a:rPr lang="en-US" sz="1050" b="1" dirty="0" err="1">
                <a:solidFill>
                  <a:srgbClr val="3F115C"/>
                </a:solidFill>
              </a:rPr>
              <a:t>mainContentElement</a:t>
            </a:r>
            <a:r>
              <a:rPr lang="en-US" sz="1050" dirty="0">
                <a:solidFill>
                  <a:srgbClr val="3F115C"/>
                </a:solidFill>
              </a:rPr>
              <a:t>}&lt;/</a:t>
            </a:r>
            <a:r>
              <a:rPr lang="en-US" sz="1050" dirty="0" err="1">
                <a:solidFill>
                  <a:srgbClr val="3F115C"/>
                </a:solidFill>
              </a:rPr>
              <a:t>RTProvider</a:t>
            </a:r>
            <a:r>
              <a:rPr lang="en-US" sz="1050" dirty="0">
                <a:solidFill>
                  <a:srgbClr val="3F115C"/>
                </a:solidFill>
              </a:rPr>
              <a:t>&gt;&lt;/Provider&gt;</a:t>
            </a:r>
          </a:p>
          <a:p>
            <a:r>
              <a:rPr lang="en-US" sz="1050" dirty="0">
                <a:solidFill>
                  <a:srgbClr val="3F115C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47281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A7849-2337-C54C-9D99-3ABAE67E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Meeting events</a:t>
            </a:r>
          </a:p>
        </p:txBody>
      </p:sp>
    </p:spTree>
    <p:extLst>
      <p:ext uri="{BB962C8B-B14F-4D97-AF65-F5344CB8AC3E}">
        <p14:creationId xmlns:p14="http://schemas.microsoft.com/office/powerpoint/2010/main" val="192886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B188-2E7D-E143-A7D5-25BEDE47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2F768-CF30-2347-85B1-ECA0F0E6A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bots &amp; install into meetings</a:t>
            </a:r>
          </a:p>
          <a:p>
            <a:endParaRPr lang="en-US" dirty="0"/>
          </a:p>
          <a:p>
            <a:r>
              <a:rPr lang="en-US" dirty="0"/>
              <a:t>Bots receive real-time events from the meeting</a:t>
            </a:r>
          </a:p>
          <a:p>
            <a:pPr lvl="1"/>
            <a:r>
              <a:rPr lang="en-US" dirty="0"/>
              <a:t>Meeting start</a:t>
            </a:r>
          </a:p>
          <a:p>
            <a:pPr lvl="1"/>
            <a:r>
              <a:rPr lang="en-US" dirty="0"/>
              <a:t>Meeting end</a:t>
            </a:r>
          </a:p>
        </p:txBody>
      </p:sp>
    </p:spTree>
    <p:extLst>
      <p:ext uri="{BB962C8B-B14F-4D97-AF65-F5344CB8AC3E}">
        <p14:creationId xmlns:p14="http://schemas.microsoft.com/office/powerpoint/2010/main" val="2423534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FE5C-FECA-734D-805B-CB9801B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Meeting events &amp;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11B8-EA10-184B-9731-B7EDC0238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solidFill>
                  <a:srgbClr val="3F115C"/>
                </a:solidFill>
              </a:rPr>
              <a:t>class </a:t>
            </a:r>
            <a:r>
              <a:rPr lang="en-US" sz="1100" dirty="0" err="1">
                <a:solidFill>
                  <a:srgbClr val="3F115C"/>
                </a:solidFill>
              </a:rPr>
              <a:t>BotActivityHandler</a:t>
            </a:r>
            <a:r>
              <a:rPr lang="en-US" sz="1100" dirty="0">
                <a:solidFill>
                  <a:srgbClr val="3F115C"/>
                </a:solidFill>
              </a:rPr>
              <a:t> extends </a:t>
            </a:r>
            <a:r>
              <a:rPr lang="en-US" sz="1100" dirty="0" err="1">
                <a:solidFill>
                  <a:srgbClr val="3F115C"/>
                </a:solidFill>
              </a:rPr>
              <a:t>TeamsActivityHandler</a:t>
            </a:r>
            <a:r>
              <a:rPr lang="en-US" sz="1100" dirty="0">
                <a:solidFill>
                  <a:srgbClr val="3F115C"/>
                </a:solidFill>
              </a:rPr>
              <a:t> {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constructor(</a:t>
            </a:r>
            <a:r>
              <a:rPr lang="en-US" sz="1100" dirty="0" err="1">
                <a:solidFill>
                  <a:srgbClr val="3F115C"/>
                </a:solidFill>
              </a:rPr>
              <a:t>conversationState</a:t>
            </a:r>
            <a:r>
              <a:rPr lang="en-US" sz="1100" dirty="0">
                <a:solidFill>
                  <a:srgbClr val="3F115C"/>
                </a:solidFill>
              </a:rPr>
              <a:t>) {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super();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}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async </a:t>
            </a:r>
            <a:r>
              <a:rPr lang="en-US" sz="1100" b="1" dirty="0" err="1">
                <a:solidFill>
                  <a:srgbClr val="3F115C"/>
                </a:solidFill>
              </a:rPr>
              <a:t>onTurnActivity</a:t>
            </a:r>
            <a:r>
              <a:rPr lang="en-US" sz="1100" dirty="0">
                <a:solidFill>
                  <a:srgbClr val="3F115C"/>
                </a:solidFill>
              </a:rPr>
              <a:t>(context) {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if (</a:t>
            </a:r>
            <a:r>
              <a:rPr lang="en-US" sz="1100" b="1" dirty="0" err="1">
                <a:solidFill>
                  <a:srgbClr val="3F115C"/>
                </a:solidFill>
              </a:rPr>
              <a:t>context.activity.type</a:t>
            </a:r>
            <a:r>
              <a:rPr lang="en-US" sz="1100" b="1" dirty="0">
                <a:solidFill>
                  <a:srgbClr val="3F115C"/>
                </a:solidFill>
              </a:rPr>
              <a:t> == 'event' &amp;&amp; </a:t>
            </a:r>
            <a:r>
              <a:rPr lang="en-US" sz="1100" b="1" dirty="0" err="1">
                <a:solidFill>
                  <a:srgbClr val="3F115C"/>
                </a:solidFill>
              </a:rPr>
              <a:t>context.activity.name</a:t>
            </a:r>
            <a:r>
              <a:rPr lang="en-US" sz="1100" b="1" dirty="0">
                <a:solidFill>
                  <a:srgbClr val="3F115C"/>
                </a:solidFill>
              </a:rPr>
              <a:t> == "application/</a:t>
            </a:r>
            <a:r>
              <a:rPr lang="en-US" sz="1100" b="1" dirty="0" err="1">
                <a:solidFill>
                  <a:srgbClr val="3F115C"/>
                </a:solidFill>
              </a:rPr>
              <a:t>vnd.microsoft.meetingStart</a:t>
            </a:r>
            <a:r>
              <a:rPr lang="en-US" sz="1100" b="1" dirty="0">
                <a:solidFill>
                  <a:srgbClr val="3F115C"/>
                </a:solidFill>
              </a:rPr>
              <a:t>"</a:t>
            </a:r>
            <a:r>
              <a:rPr lang="en-US" sz="1100" dirty="0">
                <a:solidFill>
                  <a:srgbClr val="3F115C"/>
                </a:solidFill>
              </a:rPr>
              <a:t>) {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  await </a:t>
            </a:r>
            <a:r>
              <a:rPr lang="en-US" sz="1100" dirty="0" err="1">
                <a:solidFill>
                  <a:srgbClr val="3F115C"/>
                </a:solidFill>
              </a:rPr>
              <a:t>context.sendActivity</a:t>
            </a:r>
            <a:r>
              <a:rPr lang="en-US" sz="1100" dirty="0">
                <a:solidFill>
                  <a:srgbClr val="3F115C"/>
                </a:solidFill>
              </a:rPr>
              <a:t>("Meeting started.");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}</a:t>
            </a:r>
          </a:p>
          <a:p>
            <a:endParaRPr lang="en-US" sz="1100" dirty="0">
              <a:solidFill>
                <a:srgbClr val="3F115C"/>
              </a:solidFill>
            </a:endParaRPr>
          </a:p>
          <a:p>
            <a:r>
              <a:rPr lang="en-US" sz="1100" dirty="0">
                <a:solidFill>
                  <a:srgbClr val="3F115C"/>
                </a:solidFill>
              </a:rPr>
              <a:t>    if (</a:t>
            </a:r>
            <a:r>
              <a:rPr lang="en-US" sz="1100" b="1" dirty="0" err="1">
                <a:solidFill>
                  <a:srgbClr val="3F115C"/>
                </a:solidFill>
              </a:rPr>
              <a:t>context.activity.type</a:t>
            </a:r>
            <a:r>
              <a:rPr lang="en-US" sz="1100" b="1" dirty="0">
                <a:solidFill>
                  <a:srgbClr val="3F115C"/>
                </a:solidFill>
              </a:rPr>
              <a:t> == 'event' &amp;&amp; </a:t>
            </a:r>
            <a:r>
              <a:rPr lang="en-US" sz="1100" b="1" dirty="0" err="1">
                <a:solidFill>
                  <a:srgbClr val="3F115C"/>
                </a:solidFill>
              </a:rPr>
              <a:t>context.activity.name</a:t>
            </a:r>
            <a:r>
              <a:rPr lang="en-US" sz="1100" b="1" dirty="0">
                <a:solidFill>
                  <a:srgbClr val="3F115C"/>
                </a:solidFill>
              </a:rPr>
              <a:t> == "application/</a:t>
            </a:r>
            <a:r>
              <a:rPr lang="en-US" sz="1100" b="1" dirty="0" err="1">
                <a:solidFill>
                  <a:srgbClr val="3F115C"/>
                </a:solidFill>
              </a:rPr>
              <a:t>vnd.microsoft.meetingEnd</a:t>
            </a:r>
            <a:r>
              <a:rPr lang="en-US" sz="1100" b="1" dirty="0">
                <a:solidFill>
                  <a:srgbClr val="3F115C"/>
                </a:solidFill>
              </a:rPr>
              <a:t>"</a:t>
            </a:r>
            <a:r>
              <a:rPr lang="en-US" sz="1100" dirty="0">
                <a:solidFill>
                  <a:srgbClr val="3F115C"/>
                </a:solidFill>
              </a:rPr>
              <a:t>) {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  await </a:t>
            </a:r>
            <a:r>
              <a:rPr lang="en-US" sz="1100" dirty="0" err="1">
                <a:solidFill>
                  <a:srgbClr val="3F115C"/>
                </a:solidFill>
              </a:rPr>
              <a:t>context.sendActivity</a:t>
            </a:r>
            <a:r>
              <a:rPr lang="en-US" sz="1100" dirty="0">
                <a:solidFill>
                  <a:srgbClr val="3F115C"/>
                </a:solidFill>
              </a:rPr>
              <a:t>("Meeting ended.");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  }</a:t>
            </a:r>
          </a:p>
          <a:p>
            <a:r>
              <a:rPr lang="en-US" sz="1100" dirty="0">
                <a:solidFill>
                  <a:srgbClr val="3F115C"/>
                </a:solidFill>
              </a:rPr>
              <a:t>  };</a:t>
            </a:r>
          </a:p>
          <a:p>
            <a:r>
              <a:rPr lang="en-US" sz="1100" dirty="0">
                <a:solidFill>
                  <a:srgbClr val="3F115C"/>
                </a:solidFill>
              </a:rPr>
              <a:t>}</a:t>
            </a:r>
          </a:p>
          <a:p>
            <a:r>
              <a:rPr lang="en-US" sz="1100" dirty="0" err="1">
                <a:solidFill>
                  <a:srgbClr val="3F115C"/>
                </a:solidFill>
              </a:rPr>
              <a:t>module.exports.BotActivityHandler</a:t>
            </a:r>
            <a:r>
              <a:rPr lang="en-US" sz="1100" dirty="0">
                <a:solidFill>
                  <a:srgbClr val="3F115C"/>
                </a:solidFill>
              </a:rPr>
              <a:t> = </a:t>
            </a:r>
            <a:r>
              <a:rPr lang="en-US" sz="1100" dirty="0" err="1">
                <a:solidFill>
                  <a:srgbClr val="3F115C"/>
                </a:solidFill>
              </a:rPr>
              <a:t>BotActivityHandler</a:t>
            </a:r>
            <a:r>
              <a:rPr lang="en-US" sz="1100" dirty="0">
                <a:solidFill>
                  <a:srgbClr val="3F115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20522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30AC5-4702-4E4C-927F-24FEF0AA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65CA8A-34A4-DF41-99BA-E4905F5AC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a post-meeting experience for attendees</a:t>
            </a:r>
          </a:p>
        </p:txBody>
      </p:sp>
    </p:spTree>
    <p:extLst>
      <p:ext uri="{BB962C8B-B14F-4D97-AF65-F5344CB8AC3E}">
        <p14:creationId xmlns:p14="http://schemas.microsoft.com/office/powerpoint/2010/main" val="103764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B29C9889-C4B6-D644-B0D0-ECC369E5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133" y="865413"/>
            <a:ext cx="8579579" cy="49475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Pre-meeting app experience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41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Pre-meeting app experience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DFF31B-D15B-B840-8F49-04BD1EE3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583" y="865414"/>
            <a:ext cx="8315789" cy="4898572"/>
          </a:xfrm>
        </p:spPr>
      </p:pic>
    </p:spTree>
    <p:extLst>
      <p:ext uri="{BB962C8B-B14F-4D97-AF65-F5344CB8AC3E}">
        <p14:creationId xmlns:p14="http://schemas.microsoft.com/office/powerpoint/2010/main" val="67608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In-meeting app experience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DFF31B-D15B-B840-8F49-04BD1EE3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45583" y="911921"/>
            <a:ext cx="8315789" cy="4805557"/>
          </a:xfrm>
        </p:spPr>
      </p:pic>
    </p:spTree>
    <p:extLst>
      <p:ext uri="{BB962C8B-B14F-4D97-AF65-F5344CB8AC3E}">
        <p14:creationId xmlns:p14="http://schemas.microsoft.com/office/powerpoint/2010/main" val="372076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54F4A5-DC7F-754E-AE35-A0D353F8B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286" y="989920"/>
            <a:ext cx="3004457" cy="1641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In-meeting app experience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DFF31B-D15B-B840-8F49-04BD1EE3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51931" y="911921"/>
            <a:ext cx="8303092" cy="4805557"/>
          </a:xfrm>
        </p:spPr>
      </p:pic>
    </p:spTree>
    <p:extLst>
      <p:ext uri="{BB962C8B-B14F-4D97-AF65-F5344CB8AC3E}">
        <p14:creationId xmlns:p14="http://schemas.microsoft.com/office/powerpoint/2010/main" val="101951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D7B5EF-E536-9147-A3D5-AC7AD389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meeting apps for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52012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FDD43-73D5-4B46-A35E-42043846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app manifest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4C8CF-B95A-B047-80EB-74A715660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3F115C"/>
                </a:solidFill>
              </a:rPr>
              <a:t>"</a:t>
            </a:r>
            <a:r>
              <a:rPr lang="en-US" dirty="0" err="1">
                <a:solidFill>
                  <a:srgbClr val="3F115C"/>
                </a:solidFill>
              </a:rPr>
              <a:t>configurableTabs</a:t>
            </a:r>
            <a:r>
              <a:rPr lang="en-US" dirty="0">
                <a:solidFill>
                  <a:srgbClr val="3F115C"/>
                </a:solidFill>
              </a:rPr>
              <a:t>": [</a:t>
            </a:r>
          </a:p>
          <a:p>
            <a:r>
              <a:rPr lang="en-US" dirty="0">
                <a:solidFill>
                  <a:srgbClr val="3F115C"/>
                </a:solidFill>
              </a:rPr>
              <a:t>  {</a:t>
            </a:r>
          </a:p>
          <a:p>
            <a:r>
              <a:rPr lang="en-US" dirty="0">
                <a:solidFill>
                  <a:srgbClr val="3F115C"/>
                </a:solidFill>
              </a:rPr>
              <a:t>    "</a:t>
            </a:r>
            <a:r>
              <a:rPr lang="en-US" dirty="0" err="1">
                <a:solidFill>
                  <a:srgbClr val="3F115C"/>
                </a:solidFill>
              </a:rPr>
              <a:t>configurationUrl</a:t>
            </a:r>
            <a:r>
              <a:rPr lang="en-US" dirty="0">
                <a:solidFill>
                  <a:srgbClr val="3F115C"/>
                </a:solidFill>
              </a:rPr>
              <a:t>": "...",</a:t>
            </a:r>
          </a:p>
          <a:p>
            <a:r>
              <a:rPr lang="en-US" dirty="0">
                <a:solidFill>
                  <a:srgbClr val="3F115C"/>
                </a:solidFill>
              </a:rPr>
              <a:t>    "</a:t>
            </a:r>
            <a:r>
              <a:rPr lang="en-US" dirty="0" err="1">
                <a:solidFill>
                  <a:srgbClr val="3F115C"/>
                </a:solidFill>
              </a:rPr>
              <a:t>canUpdateConfiguration</a:t>
            </a:r>
            <a:r>
              <a:rPr lang="en-US" dirty="0">
                <a:solidFill>
                  <a:srgbClr val="3F115C"/>
                </a:solidFill>
              </a:rPr>
              <a:t>": true,</a:t>
            </a:r>
          </a:p>
          <a:p>
            <a:r>
              <a:rPr lang="en-US" dirty="0">
                <a:solidFill>
                  <a:srgbClr val="3F115C"/>
                </a:solidFill>
              </a:rPr>
              <a:t>    "scopes": [ "</a:t>
            </a:r>
            <a:r>
              <a:rPr lang="en-US" dirty="0" err="1">
                <a:solidFill>
                  <a:srgbClr val="3F115C"/>
                </a:solidFill>
              </a:rPr>
              <a:t>groupchat</a:t>
            </a:r>
            <a:r>
              <a:rPr lang="en-US" dirty="0">
                <a:solidFill>
                  <a:srgbClr val="3F115C"/>
                </a:solidFill>
              </a:rPr>
              <a:t>” ],</a:t>
            </a:r>
          </a:p>
          <a:p>
            <a:r>
              <a:rPr lang="en-US" dirty="0">
                <a:solidFill>
                  <a:srgbClr val="3F115C"/>
                </a:solidFill>
              </a:rPr>
              <a:t>    "context": [</a:t>
            </a:r>
          </a:p>
          <a:p>
            <a:r>
              <a:rPr lang="en-US" dirty="0">
                <a:solidFill>
                  <a:srgbClr val="3F115C"/>
                </a:solidFill>
              </a:rPr>
              <a:t>      "</a:t>
            </a:r>
            <a:r>
              <a:rPr lang="en-US" dirty="0" err="1">
                <a:solidFill>
                  <a:srgbClr val="3F115C"/>
                </a:solidFill>
              </a:rPr>
              <a:t>meetingChatTab</a:t>
            </a:r>
            <a:r>
              <a:rPr lang="en-US" dirty="0">
                <a:solidFill>
                  <a:srgbClr val="3F115C"/>
                </a:solidFill>
              </a:rPr>
              <a:t>", "</a:t>
            </a:r>
            <a:r>
              <a:rPr lang="en-US" dirty="0" err="1">
                <a:solidFill>
                  <a:srgbClr val="3F115C"/>
                </a:solidFill>
              </a:rPr>
              <a:t>meetingDetailsTab</a:t>
            </a:r>
            <a:r>
              <a:rPr lang="en-US" dirty="0">
                <a:solidFill>
                  <a:srgbClr val="3F115C"/>
                </a:solidFill>
              </a:rPr>
              <a:t>",</a:t>
            </a:r>
          </a:p>
          <a:p>
            <a:r>
              <a:rPr lang="en-US" dirty="0">
                <a:solidFill>
                  <a:srgbClr val="3F115C"/>
                </a:solidFill>
              </a:rPr>
              <a:t>      "</a:t>
            </a:r>
            <a:r>
              <a:rPr lang="en-US" dirty="0" err="1">
                <a:solidFill>
                  <a:srgbClr val="3F115C"/>
                </a:solidFill>
              </a:rPr>
              <a:t>meetingSidePanel</a:t>
            </a:r>
            <a:r>
              <a:rPr lang="en-US" dirty="0">
                <a:solidFill>
                  <a:srgbClr val="3F115C"/>
                </a:solidFill>
              </a:rPr>
              <a:t>", "</a:t>
            </a:r>
            <a:r>
              <a:rPr lang="en-US" dirty="0" err="1">
                <a:solidFill>
                  <a:srgbClr val="3F115C"/>
                </a:solidFill>
              </a:rPr>
              <a:t>meetingStage</a:t>
            </a:r>
            <a:r>
              <a:rPr lang="en-US" dirty="0">
                <a:solidFill>
                  <a:srgbClr val="3F115C"/>
                </a:solidFill>
              </a:rPr>
              <a:t>"</a:t>
            </a:r>
          </a:p>
          <a:p>
            <a:r>
              <a:rPr lang="en-US" dirty="0">
                <a:solidFill>
                  <a:srgbClr val="3F115C"/>
                </a:solidFill>
              </a:rPr>
              <a:t>    ],</a:t>
            </a:r>
          </a:p>
          <a:p>
            <a:r>
              <a:rPr lang="en-US" dirty="0">
                <a:solidFill>
                  <a:srgbClr val="3F115C"/>
                </a:solidFill>
              </a:rPr>
              <a:t>    "</a:t>
            </a:r>
            <a:r>
              <a:rPr lang="en-US" dirty="0" err="1">
                <a:solidFill>
                  <a:srgbClr val="3F115C"/>
                </a:solidFill>
              </a:rPr>
              <a:t>meetingSurfaces</a:t>
            </a:r>
            <a:r>
              <a:rPr lang="en-US" dirty="0">
                <a:solidFill>
                  <a:srgbClr val="3F115C"/>
                </a:solidFill>
              </a:rPr>
              <a:t>": [ "</a:t>
            </a:r>
            <a:r>
              <a:rPr lang="en-US" dirty="0" err="1">
                <a:solidFill>
                  <a:srgbClr val="3F115C"/>
                </a:solidFill>
              </a:rPr>
              <a:t>sidePanel</a:t>
            </a:r>
            <a:r>
              <a:rPr lang="en-US" dirty="0">
                <a:solidFill>
                  <a:srgbClr val="3F115C"/>
                </a:solidFill>
              </a:rPr>
              <a:t>", "stage” ]</a:t>
            </a:r>
          </a:p>
          <a:p>
            <a:r>
              <a:rPr lang="en-US" dirty="0">
                <a:solidFill>
                  <a:srgbClr val="3F115C"/>
                </a:solidFill>
              </a:rPr>
              <a:t>  }</a:t>
            </a:r>
          </a:p>
          <a:p>
            <a:r>
              <a:rPr lang="en-US" dirty="0">
                <a:solidFill>
                  <a:srgbClr val="3F115C"/>
                </a:solidFill>
              </a:rPr>
              <a:t>],</a:t>
            </a:r>
          </a:p>
        </p:txBody>
      </p:sp>
    </p:spTree>
    <p:extLst>
      <p:ext uri="{BB962C8B-B14F-4D97-AF65-F5344CB8AC3E}">
        <p14:creationId xmlns:p14="http://schemas.microsoft.com/office/powerpoint/2010/main" val="2026511445"/>
      </p:ext>
    </p:extLst>
  </p:cSld>
  <p:clrMapOvr>
    <a:masterClrMapping/>
  </p:clrMapOvr>
</p:sld>
</file>

<file path=ppt/theme/theme1.xml><?xml version="1.0" encoding="utf-8"?>
<a:theme xmlns:a="http://schemas.openxmlformats.org/drawingml/2006/main" name="base &lt;do not use&gt;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214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E09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D2AB6D25-34DB-F543-A80C-CEE55D007C47}" vid="{DF105A4B-D57E-2947-973F-6F5700E21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1b79488-63fd-46f4-b1bf-09cb63d2085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9BD92-A245-451A-82D6-41724A6593BA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61b79488-63fd-46f4-b1bf-09cb63d2085e"/>
  </ds:schemaRefs>
</ds:datastoreItem>
</file>

<file path=customXml/itemProps2.xml><?xml version="1.0" encoding="utf-8"?>
<ds:datastoreItem xmlns:ds="http://schemas.openxmlformats.org/officeDocument/2006/customXml" ds:itemID="{4875BE8C-CB08-400E-A21F-2497FF16C7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5C360C-FC5A-43F7-BF1D-FA69DEF501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base &lt;do not use&gt;</Template>
  <TotalTime>817</TotalTime>
  <Words>1047</Words>
  <Application>Microsoft Macintosh PowerPoint</Application>
  <PresentationFormat>Widescreen</PresentationFormat>
  <Paragraphs>186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Courier New</vt:lpstr>
      <vt:lpstr>Segoe UI</vt:lpstr>
      <vt:lpstr>Segoe UI Light</vt:lpstr>
      <vt:lpstr>base &lt;do not use&gt;</vt:lpstr>
      <vt:lpstr>Microsoft Teams – Create interactive meeting apps for Microsoft Teams</vt:lpstr>
      <vt:lpstr>PowerPoint Presentation</vt:lpstr>
      <vt:lpstr>PowerPoint Presentation</vt:lpstr>
      <vt:lpstr>Pre-meeting app experience </vt:lpstr>
      <vt:lpstr>Pre-meeting app experience </vt:lpstr>
      <vt:lpstr>In-meeting app experience</vt:lpstr>
      <vt:lpstr>In-meeting app experience</vt:lpstr>
      <vt:lpstr>PowerPoint Presentation</vt:lpstr>
      <vt:lpstr>Microsoft Teams app manifest</vt:lpstr>
      <vt:lpstr>Get meeting details in your meeting app</vt:lpstr>
      <vt:lpstr>Associate the Microsoft Teams app with the Azure AD application</vt:lpstr>
      <vt:lpstr>Implement the code in the tab or bot to obtain access tokens</vt:lpstr>
      <vt:lpstr>Get meeting details from Microsoft Graph</vt:lpstr>
      <vt:lpstr>DEMO</vt:lpstr>
      <vt:lpstr>PowerPoint Presentation</vt:lpstr>
      <vt:lpstr>PowerPoint Presentation</vt:lpstr>
      <vt:lpstr>Determine current meeting lifecycle</vt:lpstr>
      <vt:lpstr>Determine current meeting lifecycle</vt:lpstr>
      <vt:lpstr>PowerPoint Presentation</vt:lpstr>
      <vt:lpstr>Determine current meeting context</vt:lpstr>
      <vt:lpstr>Determine current meeting context</vt:lpstr>
      <vt:lpstr>Determine current meeting context</vt:lpstr>
      <vt:lpstr>PowerPoint Presentation</vt:lpstr>
      <vt:lpstr>Determine current meeting attendee role</vt:lpstr>
      <vt:lpstr>Determine current meeting context</vt:lpstr>
      <vt:lpstr>DEMO</vt:lpstr>
      <vt:lpstr>PowerPoint Presentation</vt:lpstr>
      <vt:lpstr>PowerPoint Presentation</vt:lpstr>
      <vt:lpstr>Implement a meeting stage</vt:lpstr>
      <vt:lpstr>Implement a post-meeting experience</vt:lpstr>
      <vt:lpstr>Implement meeting stage &amp; post-meeting</vt:lpstr>
      <vt:lpstr>PowerPoint Presentation</vt:lpstr>
      <vt:lpstr>Meeting events</vt:lpstr>
      <vt:lpstr>Meeting events &amp; bots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– Authentication &amp; Single Sign-on with tabs &amp; bots</dc:title>
  <dc:creator>Andrew Connell</dc:creator>
  <cp:lastModifiedBy>Andrew Connell</cp:lastModifiedBy>
  <cp:revision>10</cp:revision>
  <dcterms:created xsi:type="dcterms:W3CDTF">2021-05-26T14:39:33Z</dcterms:created>
  <dcterms:modified xsi:type="dcterms:W3CDTF">2022-12-15T00:59:41Z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